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7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8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9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10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1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2" r:id="rId2"/>
    <p:sldMasterId id="2147483697" r:id="rId3"/>
    <p:sldMasterId id="2147483712" r:id="rId4"/>
    <p:sldMasterId id="2147483727" r:id="rId5"/>
    <p:sldMasterId id="2147483742" r:id="rId6"/>
    <p:sldMasterId id="2147483757" r:id="rId7"/>
    <p:sldMasterId id="2147483772" r:id="rId8"/>
    <p:sldMasterId id="2147483802" r:id="rId9"/>
    <p:sldMasterId id="2147483818" r:id="rId10"/>
    <p:sldMasterId id="2147483823" r:id="rId11"/>
    <p:sldMasterId id="2147483828" r:id="rId12"/>
  </p:sldMasterIdLst>
  <p:notesMasterIdLst>
    <p:notesMasterId r:id="rId84"/>
  </p:notesMasterIdLst>
  <p:sldIdLst>
    <p:sldId id="374" r:id="rId13"/>
    <p:sldId id="256" r:id="rId14"/>
    <p:sldId id="363" r:id="rId15"/>
    <p:sldId id="364" r:id="rId16"/>
    <p:sldId id="297" r:id="rId17"/>
    <p:sldId id="259" r:id="rId18"/>
    <p:sldId id="365" r:id="rId19"/>
    <p:sldId id="257" r:id="rId20"/>
    <p:sldId id="359" r:id="rId21"/>
    <p:sldId id="314" r:id="rId22"/>
    <p:sldId id="352" r:id="rId23"/>
    <p:sldId id="307" r:id="rId24"/>
    <p:sldId id="309" r:id="rId25"/>
    <p:sldId id="310" r:id="rId26"/>
    <p:sldId id="311" r:id="rId27"/>
    <p:sldId id="312" r:id="rId28"/>
    <p:sldId id="296" r:id="rId29"/>
    <p:sldId id="357" r:id="rId30"/>
    <p:sldId id="261" r:id="rId31"/>
    <p:sldId id="264" r:id="rId32"/>
    <p:sldId id="316" r:id="rId33"/>
    <p:sldId id="319" r:id="rId34"/>
    <p:sldId id="320" r:id="rId35"/>
    <p:sldId id="321" r:id="rId36"/>
    <p:sldId id="323" r:id="rId37"/>
    <p:sldId id="322" r:id="rId38"/>
    <p:sldId id="294" r:id="rId39"/>
    <p:sldId id="298" r:id="rId40"/>
    <p:sldId id="266" r:id="rId41"/>
    <p:sldId id="295" r:id="rId42"/>
    <p:sldId id="268" r:id="rId43"/>
    <p:sldId id="301" r:id="rId44"/>
    <p:sldId id="340" r:id="rId45"/>
    <p:sldId id="341" r:id="rId46"/>
    <p:sldId id="336" r:id="rId47"/>
    <p:sldId id="325" r:id="rId48"/>
    <p:sldId id="337" r:id="rId49"/>
    <p:sldId id="326" r:id="rId50"/>
    <p:sldId id="327" r:id="rId51"/>
    <p:sldId id="328" r:id="rId52"/>
    <p:sldId id="356" r:id="rId53"/>
    <p:sldId id="373" r:id="rId54"/>
    <p:sldId id="333" r:id="rId55"/>
    <p:sldId id="275" r:id="rId56"/>
    <p:sldId id="278" r:id="rId57"/>
    <p:sldId id="280" r:id="rId58"/>
    <p:sldId id="282" r:id="rId59"/>
    <p:sldId id="376" r:id="rId60"/>
    <p:sldId id="283" r:id="rId61"/>
    <p:sldId id="436" r:id="rId62"/>
    <p:sldId id="285" r:id="rId63"/>
    <p:sldId id="437" r:id="rId64"/>
    <p:sldId id="258" r:id="rId65"/>
    <p:sldId id="415" r:id="rId66"/>
    <p:sldId id="408" r:id="rId67"/>
    <p:sldId id="438" r:id="rId68"/>
    <p:sldId id="399" r:id="rId69"/>
    <p:sldId id="346" r:id="rId70"/>
    <p:sldId id="286" r:id="rId71"/>
    <p:sldId id="287" r:id="rId72"/>
    <p:sldId id="288" r:id="rId73"/>
    <p:sldId id="290" r:id="rId74"/>
    <p:sldId id="291" r:id="rId75"/>
    <p:sldId id="292" r:id="rId76"/>
    <p:sldId id="366" r:id="rId77"/>
    <p:sldId id="367" r:id="rId78"/>
    <p:sldId id="368" r:id="rId79"/>
    <p:sldId id="369" r:id="rId80"/>
    <p:sldId id="370" r:id="rId81"/>
    <p:sldId id="371" r:id="rId82"/>
    <p:sldId id="372" r:id="rId83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AD7"/>
          </a:solidFill>
        </a:fill>
      </a:tcStyle>
    </a:wholeTbl>
    <a:band2H>
      <a:tcTxStyle/>
      <a:tcStyle>
        <a:tcBdr/>
        <a:fill>
          <a:solidFill>
            <a:srgbClr val="E7E7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D4CA"/>
          </a:solidFill>
        </a:fill>
      </a:tcStyle>
    </a:wholeTbl>
    <a:band2H>
      <a:tcTxStyle/>
      <a:tcStyle>
        <a:tcBdr/>
        <a:fill>
          <a:solidFill>
            <a:srgbClr val="F6EB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7D7"/>
          </a:solidFill>
        </a:fill>
      </a:tcStyle>
    </a:wholeTbl>
    <a:band2H>
      <a:tcTxStyle/>
      <a:tcStyle>
        <a:tcBdr/>
        <a:fill>
          <a:solidFill>
            <a:srgbClr val="ECEC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66" autoAdjust="0"/>
    <p:restoredTop sz="81833" autoAdjust="0"/>
  </p:normalViewPr>
  <p:slideViewPr>
    <p:cSldViewPr snapToGrid="0" snapToObjects="1">
      <p:cViewPr varScale="1">
        <p:scale>
          <a:sx n="72" d="100"/>
          <a:sy n="72" d="100"/>
        </p:scale>
        <p:origin x="85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76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66" Type="http://schemas.openxmlformats.org/officeDocument/2006/relationships/slide" Target="slides/slide54.xml"/><Relationship Id="rId74" Type="http://schemas.openxmlformats.org/officeDocument/2006/relationships/slide" Target="slides/slide62.xml"/><Relationship Id="rId79" Type="http://schemas.openxmlformats.org/officeDocument/2006/relationships/slide" Target="slides/slide67.xml"/><Relationship Id="rId8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9.xml"/><Relationship Id="rId82" Type="http://schemas.openxmlformats.org/officeDocument/2006/relationships/slide" Target="slides/slide70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77" Type="http://schemas.openxmlformats.org/officeDocument/2006/relationships/slide" Target="slides/slide65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80" Type="http://schemas.openxmlformats.org/officeDocument/2006/relationships/slide" Target="slides/slide68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83" Type="http://schemas.openxmlformats.org/officeDocument/2006/relationships/slide" Target="slides/slide7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81" Type="http://schemas.openxmlformats.org/officeDocument/2006/relationships/slide" Target="slides/slide69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202438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Arial"/>
      </a:defRPr>
    </a:lvl1pPr>
    <a:lvl2pPr indent="228600" defTabSz="457200" latinLnBrk="0">
      <a:defRPr sz="1200">
        <a:latin typeface="+mn-lt"/>
        <a:ea typeface="+mn-ea"/>
        <a:cs typeface="+mn-cs"/>
        <a:sym typeface="Arial"/>
      </a:defRPr>
    </a:lvl2pPr>
    <a:lvl3pPr indent="457200" defTabSz="457200" latinLnBrk="0">
      <a:defRPr sz="1200">
        <a:latin typeface="+mn-lt"/>
        <a:ea typeface="+mn-ea"/>
        <a:cs typeface="+mn-cs"/>
        <a:sym typeface="Arial"/>
      </a:defRPr>
    </a:lvl3pPr>
    <a:lvl4pPr indent="685800" defTabSz="457200" latinLnBrk="0">
      <a:defRPr sz="1200">
        <a:latin typeface="+mn-lt"/>
        <a:ea typeface="+mn-ea"/>
        <a:cs typeface="+mn-cs"/>
        <a:sym typeface="Arial"/>
      </a:defRPr>
    </a:lvl4pPr>
    <a:lvl5pPr indent="914400" defTabSz="457200" latinLnBrk="0">
      <a:defRPr sz="1200">
        <a:latin typeface="+mn-lt"/>
        <a:ea typeface="+mn-ea"/>
        <a:cs typeface="+mn-cs"/>
        <a:sym typeface="Arial"/>
      </a:defRPr>
    </a:lvl5pPr>
    <a:lvl6pPr indent="1143000" defTabSz="457200" latinLnBrk="0">
      <a:defRPr sz="1200">
        <a:latin typeface="+mn-lt"/>
        <a:ea typeface="+mn-ea"/>
        <a:cs typeface="+mn-cs"/>
        <a:sym typeface="Arial"/>
      </a:defRPr>
    </a:lvl6pPr>
    <a:lvl7pPr indent="1371600" defTabSz="457200" latinLnBrk="0">
      <a:defRPr sz="1200">
        <a:latin typeface="+mn-lt"/>
        <a:ea typeface="+mn-ea"/>
        <a:cs typeface="+mn-cs"/>
        <a:sym typeface="Arial"/>
      </a:defRPr>
    </a:lvl7pPr>
    <a:lvl8pPr indent="1600200" defTabSz="457200" latinLnBrk="0">
      <a:defRPr sz="1200">
        <a:latin typeface="+mn-lt"/>
        <a:ea typeface="+mn-ea"/>
        <a:cs typeface="+mn-cs"/>
        <a:sym typeface="Arial"/>
      </a:defRPr>
    </a:lvl8pPr>
    <a:lvl9pPr indent="1828800" defTabSz="4572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cative.io/edpresso/what-is-a-graph-data-structure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Times New Roman" pitchFamily="18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A4E30-EEA4-43CE-BB22-23D6443DF843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ＭＳ Ｐゴシック" pitchFamily="-107" charset="-128"/>
                <a:cs typeface="Arial" pitchFamily="34" charset="0"/>
                <a:sym typeface="Arial"/>
              </a:rPr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itchFamily="-107" charset="-128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391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Undirected  graphs: bidirectional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09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G1: Going from 1 to 2 okay</a:t>
            </a:r>
            <a:r>
              <a:rPr lang="en-US" dirty="0"/>
              <a:t>; but not </a:t>
            </a:r>
            <a:r>
              <a:rPr lang="en-US" b="1" dirty="0"/>
              <a:t>2 to 1</a:t>
            </a:r>
          </a:p>
        </p:txBody>
      </p:sp>
    </p:spTree>
    <p:extLst>
      <p:ext uri="{BB962C8B-B14F-4D97-AF65-F5344CB8AC3E}">
        <p14:creationId xmlns:p14="http://schemas.microsoft.com/office/powerpoint/2010/main" val="3826629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Think</a:t>
            </a:r>
            <a:r>
              <a:rPr lang="en-US" baseline="0" dirty="0"/>
              <a:t> about the edges</a:t>
            </a:r>
          </a:p>
        </p:txBody>
      </p:sp>
    </p:spTree>
    <p:extLst>
      <p:ext uri="{BB962C8B-B14F-4D97-AF65-F5344CB8AC3E}">
        <p14:creationId xmlns:p14="http://schemas.microsoft.com/office/powerpoint/2010/main" val="1525659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First Example: B -&gt; A, </a:t>
            </a:r>
            <a:r>
              <a:rPr lang="en-US" b="1" dirty="0"/>
              <a:t>NOT</a:t>
            </a:r>
            <a:r>
              <a:rPr lang="en-US" dirty="0"/>
              <a:t> A -&gt; B </a:t>
            </a:r>
          </a:p>
        </p:txBody>
      </p:sp>
    </p:spTree>
    <p:extLst>
      <p:ext uri="{BB962C8B-B14F-4D97-AF65-F5344CB8AC3E}">
        <p14:creationId xmlns:p14="http://schemas.microsoft.com/office/powerpoint/2010/main" val="1254751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41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Depth</a:t>
            </a:r>
            <a:r>
              <a:rPr lang="en-US" baseline="0" dirty="0"/>
              <a:t> first | pre-order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Starting at 3, </a:t>
            </a:r>
            <a:r>
              <a:rPr lang="en-US" b="1" baseline="0" dirty="0"/>
              <a:t>4, 0 &amp; 1 are siblings to each other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baseline="0" dirty="0"/>
              <a:t>Therefore, 2 will always follow 1 for DFT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77125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3, </a:t>
            </a:r>
            <a:r>
              <a:rPr lang="en-US" b="1" dirty="0">
                <a:solidFill>
                  <a:srgbClr val="7030A0"/>
                </a:solidFill>
              </a:rPr>
              <a:t>4,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1</a:t>
            </a:r>
            <a:r>
              <a:rPr lang="en-US" dirty="0">
                <a:solidFill>
                  <a:srgbClr val="7030A0"/>
                </a:solidFill>
              </a:rPr>
              <a:t>, 2, </a:t>
            </a:r>
            <a:r>
              <a:rPr lang="en-US" b="1" dirty="0">
                <a:solidFill>
                  <a:srgbClr val="7030A0"/>
                </a:solidFill>
              </a:rPr>
              <a:t>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3</a:t>
            </a:r>
            <a:r>
              <a:rPr lang="en-US" dirty="0"/>
              <a:t>, </a:t>
            </a:r>
            <a:r>
              <a:rPr lang="en-US" b="1" dirty="0"/>
              <a:t>0, 4, 1</a:t>
            </a:r>
            <a:r>
              <a:rPr lang="en-US" dirty="0"/>
              <a:t>,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3, </a:t>
            </a:r>
            <a:r>
              <a:rPr lang="en-US" b="1" dirty="0"/>
              <a:t>1, </a:t>
            </a:r>
            <a:r>
              <a:rPr lang="en-US" b="0" dirty="0"/>
              <a:t>2</a:t>
            </a:r>
            <a:r>
              <a:rPr lang="en-US" b="1" dirty="0"/>
              <a:t>, 0,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005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7030A0"/>
                </a:solidFill>
              </a:rPr>
              <a:t>3, </a:t>
            </a:r>
            <a:r>
              <a:rPr lang="en-US" b="1" dirty="0">
                <a:solidFill>
                  <a:srgbClr val="7030A0"/>
                </a:solidFill>
              </a:rPr>
              <a:t>4,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1</a:t>
            </a:r>
            <a:r>
              <a:rPr lang="en-US" dirty="0">
                <a:solidFill>
                  <a:srgbClr val="7030A0"/>
                </a:solidFill>
              </a:rPr>
              <a:t>, 2, </a:t>
            </a:r>
            <a:r>
              <a:rPr lang="en-US" b="1" dirty="0">
                <a:solidFill>
                  <a:srgbClr val="7030A0"/>
                </a:solidFill>
              </a:rPr>
              <a:t>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3, </a:t>
            </a:r>
            <a:r>
              <a:rPr lang="en-US" b="1" dirty="0"/>
              <a:t>0, 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3, </a:t>
            </a:r>
            <a:r>
              <a:rPr lang="en-US" b="1" dirty="0"/>
              <a:t>0, 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3</a:t>
            </a:r>
            <a:r>
              <a:rPr lang="en-US" b="1" dirty="0"/>
              <a:t>, 1, 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3</a:t>
            </a:r>
            <a:r>
              <a:rPr lang="en-US" b="1" dirty="0"/>
              <a:t>,1, …</a:t>
            </a:r>
          </a:p>
        </p:txBody>
      </p:sp>
    </p:spTree>
    <p:extLst>
      <p:ext uri="{BB962C8B-B14F-4D97-AF65-F5344CB8AC3E}">
        <p14:creationId xmlns:p14="http://schemas.microsoft.com/office/powerpoint/2010/main" val="3255333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3</a:t>
            </a:r>
            <a:r>
              <a:rPr lang="en-US" dirty="0"/>
              <a:t> is the starting vertex for these examples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Follow by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4, 0, 1; 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4, 1, 0; 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0, 1, 4;</a:t>
            </a:r>
            <a:r>
              <a:rPr lang="en-US" baseline="0" dirty="0"/>
              <a:t> 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Finally visit </a:t>
            </a:r>
            <a:r>
              <a:rPr lang="en-US" b="1" baseline="0" dirty="0"/>
              <a:t>2 </a:t>
            </a:r>
            <a:r>
              <a:rPr lang="en-US" b="0" baseline="0" dirty="0"/>
              <a:t>(always the last visited vertex for this example)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97087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Solution next page</a:t>
            </a:r>
          </a:p>
        </p:txBody>
      </p:sp>
    </p:spTree>
    <p:extLst>
      <p:ext uri="{BB962C8B-B14F-4D97-AF65-F5344CB8AC3E}">
        <p14:creationId xmlns:p14="http://schemas.microsoft.com/office/powerpoint/2010/main" val="1206296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459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A, </a:t>
            </a:r>
            <a:r>
              <a:rPr lang="en-US" b="1" dirty="0"/>
              <a:t>B, D, E</a:t>
            </a:r>
            <a:r>
              <a:rPr lang="en-US" dirty="0"/>
              <a:t>, 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A, </a:t>
            </a:r>
            <a:r>
              <a:rPr lang="en-US" b="1" dirty="0"/>
              <a:t>D, E, B</a:t>
            </a:r>
            <a:r>
              <a:rPr lang="en-US" dirty="0"/>
              <a:t>, 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A, </a:t>
            </a:r>
            <a:r>
              <a:rPr lang="en-US" b="1" dirty="0"/>
              <a:t>E, D, B</a:t>
            </a:r>
            <a:r>
              <a:rPr lang="en-US" dirty="0"/>
              <a:t>, 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A, </a:t>
            </a:r>
            <a:r>
              <a:rPr lang="en-US" b="1" dirty="0"/>
              <a:t>B, E, D</a:t>
            </a:r>
            <a:r>
              <a:rPr lang="en-US" dirty="0"/>
              <a:t>, 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754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CS1 (140) </a:t>
            </a:r>
            <a:r>
              <a:rPr lang="en-US" b="1" dirty="0"/>
              <a:t>MUST</a:t>
            </a:r>
            <a:r>
              <a:rPr lang="en-US" baseline="0" dirty="0"/>
              <a:t> be completed first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Once </a:t>
            </a:r>
            <a:r>
              <a:rPr lang="en-US" b="1" baseline="0" dirty="0"/>
              <a:t>CS2 is completed</a:t>
            </a:r>
            <a:r>
              <a:rPr lang="en-US" baseline="0" dirty="0"/>
              <a:t>, then what?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15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61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0</a:t>
            </a:r>
            <a:r>
              <a:rPr lang="en-US" dirty="0"/>
              <a:t> is a good starting point, then what?</a:t>
            </a:r>
          </a:p>
        </p:txBody>
      </p:sp>
    </p:spTree>
    <p:extLst>
      <p:ext uri="{BB962C8B-B14F-4D97-AF65-F5344CB8AC3E}">
        <p14:creationId xmlns:p14="http://schemas.microsoft.com/office/powerpoint/2010/main" val="2639506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</a:t>
            </a:r>
            <a:r>
              <a:rPr lang="en-US" b="1" dirty="0"/>
              <a:t>Task 0</a:t>
            </a:r>
            <a:r>
              <a:rPr lang="en-US" dirty="0"/>
              <a:t> first, follow by </a:t>
            </a:r>
            <a:r>
              <a:rPr lang="en-US" b="1" dirty="0"/>
              <a:t>Task 9</a:t>
            </a:r>
            <a:r>
              <a:rPr lang="en-US" dirty="0"/>
              <a:t>, and</a:t>
            </a:r>
            <a:r>
              <a:rPr lang="en-US" baseline="0" dirty="0"/>
              <a:t> so on 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Why?  How?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585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PreCount</a:t>
            </a:r>
            <a:r>
              <a:rPr lang="en-US" dirty="0"/>
              <a:t> – predecessor count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Tasks 0, 9 </a:t>
            </a:r>
            <a:r>
              <a:rPr lang="en-US" dirty="0"/>
              <a:t>has no predecessors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Task 3 </a:t>
            </a:r>
            <a:r>
              <a:rPr lang="en-US" dirty="0"/>
              <a:t>has 3 predecessor</a:t>
            </a:r>
            <a:r>
              <a:rPr lang="en-US" baseline="0" dirty="0"/>
              <a:t> (Tasks </a:t>
            </a:r>
            <a:r>
              <a:rPr lang="en-US" b="1" baseline="0" dirty="0"/>
              <a:t>1, 4 &amp; 7</a:t>
            </a:r>
            <a:r>
              <a:rPr lang="en-US" baseline="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Work on all Tasks with 0 predecessor first (Task 0, then Task 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1051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 sure to work on this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My To Do</a:t>
            </a:r>
          </a:p>
        </p:txBody>
      </p:sp>
    </p:spTree>
    <p:extLst>
      <p:ext uri="{BB962C8B-B14F-4D97-AF65-F5344CB8AC3E}">
        <p14:creationId xmlns:p14="http://schemas.microsoft.com/office/powerpoint/2010/main" val="17423613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Traveling from </a:t>
            </a:r>
            <a:r>
              <a:rPr lang="en-US" b="1" dirty="0"/>
              <a:t>A</a:t>
            </a:r>
            <a:r>
              <a:rPr lang="en-US" dirty="0"/>
              <a:t> to </a:t>
            </a:r>
            <a:r>
              <a:rPr lang="en-US" b="1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3276135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From </a:t>
            </a:r>
            <a:r>
              <a:rPr lang="en-US" b="1" dirty="0"/>
              <a:t>A</a:t>
            </a:r>
            <a:r>
              <a:rPr lang="en-US" dirty="0"/>
              <a:t> to </a:t>
            </a:r>
            <a:r>
              <a:rPr lang="en-US" b="1" dirty="0"/>
              <a:t>D</a:t>
            </a:r>
            <a:r>
              <a:rPr lang="en-US" dirty="0"/>
              <a:t> :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From </a:t>
            </a:r>
            <a:r>
              <a:rPr lang="en-US" b="1" dirty="0"/>
              <a:t>A</a:t>
            </a:r>
            <a:r>
              <a:rPr lang="en-US" dirty="0"/>
              <a:t> to </a:t>
            </a:r>
            <a:r>
              <a:rPr lang="en-US" b="1" dirty="0"/>
              <a:t>F</a:t>
            </a:r>
            <a:r>
              <a:rPr lang="en-US" dirty="0"/>
              <a:t> :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9536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Edges</a:t>
            </a:r>
            <a:r>
              <a:rPr lang="en-US" baseline="0" dirty="0"/>
              <a:t> are now a factor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44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8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From</a:t>
            </a:r>
            <a:r>
              <a:rPr lang="en-US" baseline="0" dirty="0"/>
              <a:t> </a:t>
            </a:r>
            <a:r>
              <a:rPr lang="en-US" b="1" baseline="0" dirty="0"/>
              <a:t>0</a:t>
            </a:r>
            <a:r>
              <a:rPr lang="en-US" baseline="0" dirty="0"/>
              <a:t>, I can go to </a:t>
            </a:r>
            <a:r>
              <a:rPr lang="en-US" b="1" baseline="0" dirty="0"/>
              <a:t>1</a:t>
            </a:r>
            <a:r>
              <a:rPr lang="en-US" baseline="0" dirty="0"/>
              <a:t> or </a:t>
            </a:r>
            <a:r>
              <a:rPr lang="en-US" b="1" baseline="0" dirty="0"/>
              <a:t>3</a:t>
            </a:r>
            <a:r>
              <a:rPr lang="en-US" baseline="0" dirty="0"/>
              <a:t> next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996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1, 2, 3, 4 &amp; 5 are “names” of vertices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Array (of vertices) + 2-D</a:t>
            </a:r>
            <a:r>
              <a:rPr lang="en-US" baseline="0" dirty="0"/>
              <a:t> array (“edge”)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What’s the point with “</a:t>
            </a:r>
            <a:r>
              <a:rPr lang="en-US" b="1" baseline="0" dirty="0"/>
              <a:t>adjacency</a:t>
            </a:r>
            <a:r>
              <a:rPr lang="en-US" baseline="0" dirty="0"/>
              <a:t>” matrix or list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473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What are </a:t>
            </a:r>
            <a:r>
              <a:rPr lang="en-US" dirty="0"/>
              <a:t>the 26,600, 1000, 44 and 300?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is the </a:t>
            </a:r>
            <a:r>
              <a:rPr lang="en-US" b="1" dirty="0"/>
              <a:t>adjacency</a:t>
            </a:r>
            <a:r>
              <a:rPr lang="en-US" b="1" baseline="0" dirty="0"/>
              <a:t> matrix </a:t>
            </a:r>
            <a:r>
              <a:rPr lang="en-US" baseline="0" dirty="0"/>
              <a:t>for?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330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dirty="0"/>
              <a:t>Unweighted, Directed Graph &amp; Adjacency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3108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Same adjacency matrix,</a:t>
            </a:r>
            <a:r>
              <a:rPr lang="en-US" baseline="0" dirty="0"/>
              <a:t> regardless where you start</a:t>
            </a:r>
          </a:p>
        </p:txBody>
      </p:sp>
    </p:spTree>
    <p:extLst>
      <p:ext uri="{BB962C8B-B14F-4D97-AF65-F5344CB8AC3E}">
        <p14:creationId xmlns:p14="http://schemas.microsoft.com/office/powerpoint/2010/main" val="11638884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I like to visit all cities, what’s the best way to do so?</a:t>
            </a:r>
          </a:p>
          <a:p>
            <a:pPr marL="171450" marR="0" lvl="0" indent="-1714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Is there a </a:t>
            </a:r>
            <a:r>
              <a:rPr lang="en-US" sz="1200" b="1" dirty="0"/>
              <a:t>connectivity</a:t>
            </a:r>
            <a:r>
              <a:rPr lang="en-US" sz="1200" dirty="0"/>
              <a:t> between these cities</a:t>
            </a:r>
          </a:p>
        </p:txBody>
      </p:sp>
    </p:spTree>
    <p:extLst>
      <p:ext uri="{BB962C8B-B14F-4D97-AF65-F5344CB8AC3E}">
        <p14:creationId xmlns:p14="http://schemas.microsoft.com/office/powerpoint/2010/main" val="646790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+mj-lt"/>
                <a:ea typeface="+mj-ea"/>
                <a:cs typeface="+mj-cs"/>
                <a:sym typeface="Arial"/>
              </a:rPr>
              <a:t>The </a:t>
            </a:r>
            <a:r>
              <a:rPr lang="en-US" sz="1200" b="1" i="0" dirty="0">
                <a:effectLst/>
                <a:latin typeface="+mj-lt"/>
                <a:ea typeface="+mj-ea"/>
                <a:cs typeface="+mj-cs"/>
                <a:sym typeface="Arial"/>
              </a:rPr>
              <a:t>spanning tree</a:t>
            </a:r>
            <a:r>
              <a:rPr lang="en-US" sz="1200" b="0" i="0" dirty="0">
                <a:effectLst/>
                <a:latin typeface="+mj-lt"/>
                <a:ea typeface="+mj-ea"/>
                <a:cs typeface="+mj-cs"/>
                <a:sym typeface="Arial"/>
              </a:rPr>
              <a:t> of a </a:t>
            </a:r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Arial"/>
                <a:hlinkClick r:id="rId3"/>
              </a:rPr>
              <a:t>graph</a:t>
            </a:r>
            <a:r>
              <a:rPr lang="en-US" sz="1200" b="0" i="0" dirty="0">
                <a:effectLst/>
                <a:latin typeface="+mj-lt"/>
                <a:ea typeface="+mj-ea"/>
                <a:cs typeface="+mj-cs"/>
                <a:sym typeface="Arial"/>
              </a:rPr>
              <a:t> (</a:t>
            </a:r>
            <a:r>
              <a:rPr lang="en-US" sz="1200" b="0" i="1" dirty="0">
                <a:effectLst/>
                <a:latin typeface="+mj-lt"/>
                <a:ea typeface="+mj-ea"/>
                <a:cs typeface="+mj-cs"/>
                <a:sym typeface="Arial"/>
              </a:rPr>
              <a:t>G</a:t>
            </a:r>
            <a:r>
              <a:rPr lang="en-US" sz="1200" b="0" i="0" dirty="0">
                <a:effectLst/>
                <a:latin typeface="+mj-lt"/>
                <a:ea typeface="+mj-ea"/>
                <a:cs typeface="+mj-cs"/>
                <a:sym typeface="Arial"/>
              </a:rPr>
              <a:t>) is a subset of </a:t>
            </a:r>
            <a:r>
              <a:rPr lang="en-US" sz="1200" b="0" i="1" dirty="0">
                <a:effectLst/>
                <a:latin typeface="+mj-lt"/>
                <a:ea typeface="+mj-ea"/>
                <a:cs typeface="+mj-cs"/>
                <a:sym typeface="Arial"/>
              </a:rPr>
              <a:t>G</a:t>
            </a:r>
            <a:r>
              <a:rPr lang="en-US" sz="1200" b="0" i="0" dirty="0">
                <a:effectLst/>
                <a:latin typeface="+mj-lt"/>
                <a:ea typeface="+mj-ea"/>
                <a:cs typeface="+mj-cs"/>
                <a:sym typeface="Arial"/>
              </a:rPr>
              <a:t> that covers all of its vertices using the </a:t>
            </a:r>
            <a:r>
              <a:rPr lang="en-US" sz="1200" b="1" i="0" dirty="0">
                <a:effectLst/>
                <a:latin typeface="+mj-lt"/>
                <a:ea typeface="+mj-ea"/>
                <a:cs typeface="+mj-cs"/>
                <a:sym typeface="Arial"/>
              </a:rPr>
              <a:t>minimum number of edges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r>
              <a:rPr lang="en-US" dirty="0"/>
              <a:t>https://www.educative.io/edpresso/what-is-a-spanning-tree</a:t>
            </a:r>
          </a:p>
        </p:txBody>
      </p:sp>
    </p:spTree>
    <p:extLst>
      <p:ext uri="{BB962C8B-B14F-4D97-AF65-F5344CB8AC3E}">
        <p14:creationId xmlns:p14="http://schemas.microsoft.com/office/powerpoint/2010/main" val="216323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Undirected</a:t>
            </a:r>
            <a:r>
              <a:rPr lang="en-US" dirty="0"/>
              <a:t> graphs = </a:t>
            </a:r>
            <a:r>
              <a:rPr lang="en-US" b="1" dirty="0"/>
              <a:t>two-way</a:t>
            </a:r>
            <a:r>
              <a:rPr lang="en-US" dirty="0"/>
              <a:t> graphs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7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Directed</a:t>
            </a:r>
            <a:r>
              <a:rPr lang="en-US" baseline="0" dirty="0"/>
              <a:t> vs. undirected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186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8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dirty="0"/>
              <a:t>Solutions Involving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7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did you notice?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linked list is a graph, and</a:t>
            </a:r>
            <a:r>
              <a:rPr lang="en-US" baseline="0" dirty="0"/>
              <a:t> a</a:t>
            </a:r>
            <a:r>
              <a:rPr lang="en-US" dirty="0"/>
              <a:t> tree is a graph; </a:t>
            </a:r>
            <a:r>
              <a:rPr lang="en-US" b="1" dirty="0"/>
              <a:t>but not vice versa</a:t>
            </a:r>
          </a:p>
        </p:txBody>
      </p:sp>
    </p:spTree>
    <p:extLst>
      <p:ext uri="{BB962C8B-B14F-4D97-AF65-F5344CB8AC3E}">
        <p14:creationId xmlns:p14="http://schemas.microsoft.com/office/powerpoint/2010/main" val="3404230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Directed graph: directions</a:t>
            </a:r>
            <a:r>
              <a:rPr lang="en-US" baseline="0" dirty="0"/>
              <a:t> are involved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baseline="0" dirty="0"/>
              <a:t>Why do we care about adjacent vertices?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3446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e Figur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249435" y="-1"/>
            <a:ext cx="8513565" cy="80781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5831015"/>
            <a:ext cx="8229600" cy="58100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9857" y="97180"/>
            <a:ext cx="231238" cy="2146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60392C-1D5B-4376-A15C-35CA61D19EEC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0FABFB-CA92-4015-BF88-67DE8DCAFC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18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84A938-C30F-4B46-8837-782474B4363A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C7D61D-D577-4A24-B242-3D272AD3B1D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61739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Structures Using Java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896F5868-D4AA-4EFD-94A0-FB80F645F12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84399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9F28AF-7260-4980-8111-6B25F441FC99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91FC4E-F495-4BAB-836B-AFE11C6090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08690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2A1767-5902-4F5E-AAA8-FBB888E89DFE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58B4EF-D00B-4ADA-B0D4-444CC4EB009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58670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8D078-5A99-44FE-8552-CF8B73CD47CF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076534-1AEF-44B1-AB57-EA705C49E34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91160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05862-6D00-4EDD-A2B6-B6BBDD51F1CC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06B059-28D2-4814-AD27-FAD0034C71C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01251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ED66C8-8294-41DC-97DB-23DAE811A87B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ADB01-6390-40FE-924A-E96A2DA1B5A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33107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2CF505-B92E-4942-9B9F-29600E760D8A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A883A2-185D-4806-8467-83891D7E961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03791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60392C-1D5B-4376-A15C-35CA61D19EEC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0FABFB-CA92-4015-BF88-67DE8DCAFC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62800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F881B5-C4AB-495D-85A2-BBBC01732B2E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39C13F-E506-4064-8302-F877323D4EA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015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F881B5-C4AB-495D-85A2-BBBC01732B2E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39C13F-E506-4064-8302-F877323D4EA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8372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501DAE-674C-4C44-BEB9-3CF3DCE157A7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B7D49-4ACA-4A31-BC53-22126B02EE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48831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8C322-E01B-4E0C-AE90-E2CE41D7C762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0F450B-AE38-4BA0-8B60-DF925AD8462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89848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CE72D-655A-4793-9507-90629C973549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959F33-9609-4897-8D38-4FA279DC089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28175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EB0FC5-62FD-4D92-999A-FB56FBA3C24A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9A84DD-358A-46B0-9FB0-58F04E12A37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18399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84A938-C30F-4B46-8837-782474B4363A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C7D61D-D577-4A24-B242-3D272AD3B1D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62195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Structures Using Java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896F5868-D4AA-4EFD-94A0-FB80F645F12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74948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e Figur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249435" y="-1"/>
            <a:ext cx="8513565" cy="80781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5831015"/>
            <a:ext cx="8229600" cy="58100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36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9857" y="97180"/>
            <a:ext cx="231238" cy="2146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4775919"/>
      </p:ext>
    </p:extLst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0750905"/>
      </p:ext>
    </p:extLst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D7023-8AA9-4239-B01A-7D63EFC208D5}" type="datetime1">
              <a:rPr lang="en-US"/>
              <a:pPr>
                <a:defRPr/>
              </a:pPr>
              <a:t>4/4/2022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D31A58-0654-493C-ABBB-0AC6C35F3D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9430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36C13D-A5FF-4335-AF8D-4869E6C79759}" type="datetime1">
              <a:rPr lang="en-US"/>
              <a:pPr>
                <a:defRPr/>
              </a:pPr>
              <a:t>4/4/2022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2FE99-AB5D-4E28-8439-9719B888CC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55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501DAE-674C-4C44-BEB9-3CF3DCE157A7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B7D49-4ACA-4A31-BC53-22126B02EE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89714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e Figur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1685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5728158"/>
            <a:ext cx="8229600" cy="55685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8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8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8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8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9857" y="97180"/>
            <a:ext cx="231238" cy="2146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3532769"/>
      </p:ext>
    </p:extLst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3437424"/>
      </p:ext>
    </p:extLst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81F290-A3C3-4E2D-80E3-F19614E4C2C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7200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A36930-7DE9-43B2-8F74-ED0B33441B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7443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9F28AF-7260-4980-8111-6B25F441FC99}" type="datetime1">
              <a:rPr lang="en-US"/>
              <a:pPr>
                <a:defRPr/>
              </a:pPr>
              <a:t>4/4/2022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91FC4E-F495-4BAB-836B-AFE11C6090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8759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2A1767-5902-4F5E-AAA8-FBB888E89DFE}" type="datetime1">
              <a:rPr lang="en-US"/>
              <a:pPr>
                <a:defRPr/>
              </a:pPr>
              <a:t>4/4/2022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58B4EF-D00B-4ADA-B0D4-444CC4EB00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7274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8D078-5A99-44FE-8552-CF8B73CD47CF}" type="datetime1">
              <a:rPr lang="en-US"/>
              <a:pPr>
                <a:defRPr/>
              </a:pPr>
              <a:t>4/4/2022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076534-1AEF-44B1-AB57-EA705C49E3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7004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05862-6D00-4EDD-A2B6-B6BBDD51F1CC}" type="datetime1">
              <a:rPr lang="en-US"/>
              <a:pPr>
                <a:defRPr/>
              </a:pPr>
              <a:t>4/4/2022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06B059-28D2-4814-AD27-FAD0034C71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8293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ED66C8-8294-41DC-97DB-23DAE811A87B}" type="datetime1">
              <a:rPr lang="en-US"/>
              <a:pPr>
                <a:defRPr/>
              </a:pPr>
              <a:t>4/4/2022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ADB01-6390-40FE-924A-E96A2DA1B5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9937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2CF505-B92E-4942-9B9F-29600E760D8A}" type="datetime1">
              <a:rPr lang="en-US"/>
              <a:pPr>
                <a:defRPr/>
              </a:pPr>
              <a:t>4/4/2022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A883A2-185D-4806-8467-83891D7E96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80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8C322-E01B-4E0C-AE90-E2CE41D7C762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0F450B-AE38-4BA0-8B60-DF925AD8462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30099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60392C-1D5B-4376-A15C-35CA61D19EEC}" type="datetime1">
              <a:rPr lang="en-US"/>
              <a:pPr>
                <a:defRPr/>
              </a:pPr>
              <a:t>4/4/2022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0FABFB-CA92-4015-BF88-67DE8DCAFC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5493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F881B5-C4AB-495D-85A2-BBBC01732B2E}" type="datetime1">
              <a:rPr lang="en-US"/>
              <a:pPr>
                <a:defRPr/>
              </a:pPr>
              <a:t>4/4/2022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39C13F-E506-4064-8302-F877323D4E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6264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501DAE-674C-4C44-BEB9-3CF3DCE157A7}" type="datetime1">
              <a:rPr lang="en-US"/>
              <a:pPr>
                <a:defRPr/>
              </a:pPr>
              <a:t>4/4/2022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B7D49-4ACA-4A31-BC53-22126B02EE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749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8C322-E01B-4E0C-AE90-E2CE41D7C762}" type="datetime1">
              <a:rPr lang="en-US"/>
              <a:pPr>
                <a:defRPr/>
              </a:pPr>
              <a:t>4/4/2022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0F450B-AE38-4BA0-8B60-DF925AD846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03604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CE72D-655A-4793-9507-90629C973549}" type="datetime1">
              <a:rPr lang="en-US"/>
              <a:pPr>
                <a:defRPr/>
              </a:pPr>
              <a:t>4/4/2022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959F33-9609-4897-8D38-4FA279DC08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1220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EB0FC5-62FD-4D92-999A-FB56FBA3C24A}" type="datetime1">
              <a:rPr lang="en-US"/>
              <a:pPr>
                <a:defRPr/>
              </a:pPr>
              <a:t>4/4/2022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9A84DD-358A-46B0-9FB0-58F04E12A3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6441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84A938-C30F-4B46-8837-782474B4363A}" type="datetime1">
              <a:rPr lang="en-US"/>
              <a:pPr>
                <a:defRPr/>
              </a:pPr>
              <a:t>4/4/2022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C7D61D-D577-4A24-B242-3D272AD3B1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0011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Structures Using Java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896F5868-D4AA-4EFD-94A0-FB80F645F1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4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CE72D-655A-4793-9507-90629C973549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959F33-9609-4897-8D38-4FA279DC089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283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EB0FC5-62FD-4D92-999A-FB56FBA3C24A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9A84DD-358A-46B0-9FB0-58F04E12A37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854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84A938-C30F-4B46-8837-782474B4363A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C7D61D-D577-4A24-B242-3D272AD3B1D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478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Structures Using Java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896F5868-D4AA-4EFD-94A0-FB80F645F12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434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9F28AF-7260-4980-8111-6B25F441FC99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91FC4E-F495-4BAB-836B-AFE11C6090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7851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2A1767-5902-4F5E-AAA8-FBB888E89DFE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58B4EF-D00B-4ADA-B0D4-444CC4EB009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46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e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8D078-5A99-44FE-8552-CF8B73CD47CF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076534-1AEF-44B1-AB57-EA705C49E34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1692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05862-6D00-4EDD-A2B6-B6BBDD51F1CC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06B059-28D2-4814-AD27-FAD0034C71C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004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ED66C8-8294-41DC-97DB-23DAE811A87B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ADB01-6390-40FE-924A-E96A2DA1B5A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980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2CF505-B92E-4942-9B9F-29600E760D8A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A883A2-185D-4806-8467-83891D7E961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2684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60392C-1D5B-4376-A15C-35CA61D19EEC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0FABFB-CA92-4015-BF88-67DE8DCAFC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4127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F881B5-C4AB-495D-85A2-BBBC01732B2E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39C13F-E506-4064-8302-F877323D4EA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462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501DAE-674C-4C44-BEB9-3CF3DCE157A7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B7D49-4ACA-4A31-BC53-22126B02EE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0746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8C322-E01B-4E0C-AE90-E2CE41D7C762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0F450B-AE38-4BA0-8B60-DF925AD8462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697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CE72D-655A-4793-9507-90629C973549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959F33-9609-4897-8D38-4FA279DC089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604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EB0FC5-62FD-4D92-999A-FB56FBA3C24A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9A84DD-358A-46B0-9FB0-58F04E12A37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757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2A1767-5902-4F5E-AAA8-FBB888E89DFE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58B4EF-D00B-4ADA-B0D4-444CC4EB009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9433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84A938-C30F-4B46-8837-782474B4363A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C7D61D-D577-4A24-B242-3D272AD3B1D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9515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Structures Using Java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896F5868-D4AA-4EFD-94A0-FB80F645F12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7053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9F28AF-7260-4980-8111-6B25F441FC99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91FC4E-F495-4BAB-836B-AFE11C6090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1399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2A1767-5902-4F5E-AAA8-FBB888E89DFE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58B4EF-D00B-4ADA-B0D4-444CC4EB009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9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8D078-5A99-44FE-8552-CF8B73CD47CF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076534-1AEF-44B1-AB57-EA705C49E34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690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05862-6D00-4EDD-A2B6-B6BBDD51F1CC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06B059-28D2-4814-AD27-FAD0034C71C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5059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ED66C8-8294-41DC-97DB-23DAE811A87B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ADB01-6390-40FE-924A-E96A2DA1B5A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436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2CF505-B92E-4942-9B9F-29600E760D8A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A883A2-185D-4806-8467-83891D7E961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6403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60392C-1D5B-4376-A15C-35CA61D19EEC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0FABFB-CA92-4015-BF88-67DE8DCAFC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9120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F881B5-C4AB-495D-85A2-BBBC01732B2E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39C13F-E506-4064-8302-F877323D4EA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5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9F28AF-7260-4980-8111-6B25F441FC99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91FC4E-F495-4BAB-836B-AFE11C6090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4330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501DAE-674C-4C44-BEB9-3CF3DCE157A7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B7D49-4ACA-4A31-BC53-22126B02EE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8323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8C322-E01B-4E0C-AE90-E2CE41D7C762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0F450B-AE38-4BA0-8B60-DF925AD8462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1081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CE72D-655A-4793-9507-90629C973549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959F33-9609-4897-8D38-4FA279DC089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6047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EB0FC5-62FD-4D92-999A-FB56FBA3C24A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9A84DD-358A-46B0-9FB0-58F04E12A37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9844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84A938-C30F-4B46-8837-782474B4363A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C7D61D-D577-4A24-B242-3D272AD3B1D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3886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Structures Using Java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896F5868-D4AA-4EFD-94A0-FB80F645F12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740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9F28AF-7260-4980-8111-6B25F441FC99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91FC4E-F495-4BAB-836B-AFE11C6090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7818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2A1767-5902-4F5E-AAA8-FBB888E89DFE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58B4EF-D00B-4ADA-B0D4-444CC4EB009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2612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8D078-5A99-44FE-8552-CF8B73CD47CF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076534-1AEF-44B1-AB57-EA705C49E34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7411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05862-6D00-4EDD-A2B6-B6BBDD51F1CC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06B059-28D2-4814-AD27-FAD0034C71C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67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2A1767-5902-4F5E-AAA8-FBB888E89DFE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58B4EF-D00B-4ADA-B0D4-444CC4EB009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513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ED66C8-8294-41DC-97DB-23DAE811A87B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ADB01-6390-40FE-924A-E96A2DA1B5A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3405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2CF505-B92E-4942-9B9F-29600E760D8A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A883A2-185D-4806-8467-83891D7E961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0556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60392C-1D5B-4376-A15C-35CA61D19EEC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0FABFB-CA92-4015-BF88-67DE8DCAFC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4841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F881B5-C4AB-495D-85A2-BBBC01732B2E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39C13F-E506-4064-8302-F877323D4EA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0250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501DAE-674C-4C44-BEB9-3CF3DCE157A7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B7D49-4ACA-4A31-BC53-22126B02EE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46761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8C322-E01B-4E0C-AE90-E2CE41D7C762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0F450B-AE38-4BA0-8B60-DF925AD8462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53195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CE72D-655A-4793-9507-90629C973549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959F33-9609-4897-8D38-4FA279DC089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2687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EB0FC5-62FD-4D92-999A-FB56FBA3C24A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9A84DD-358A-46B0-9FB0-58F04E12A37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6597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84A938-C30F-4B46-8837-782474B4363A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C7D61D-D577-4A24-B242-3D272AD3B1D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23965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Structures Using Java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896F5868-D4AA-4EFD-94A0-FB80F645F12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4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8D078-5A99-44FE-8552-CF8B73CD47CF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076534-1AEF-44B1-AB57-EA705C49E34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31494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9F28AF-7260-4980-8111-6B25F441FC99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91FC4E-F495-4BAB-836B-AFE11C6090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7818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2A1767-5902-4F5E-AAA8-FBB888E89DFE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58B4EF-D00B-4ADA-B0D4-444CC4EB009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2612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8D078-5A99-44FE-8552-CF8B73CD47CF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076534-1AEF-44B1-AB57-EA705C49E34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74115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05862-6D00-4EDD-A2B6-B6BBDD51F1CC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06B059-28D2-4814-AD27-FAD0034C71C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67092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ED66C8-8294-41DC-97DB-23DAE811A87B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ADB01-6390-40FE-924A-E96A2DA1B5A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3405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2CF505-B92E-4942-9B9F-29600E760D8A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A883A2-185D-4806-8467-83891D7E961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05562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60392C-1D5B-4376-A15C-35CA61D19EEC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0FABFB-CA92-4015-BF88-67DE8DCAFC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48414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F881B5-C4AB-495D-85A2-BBBC01732B2E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39C13F-E506-4064-8302-F877323D4EA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02502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501DAE-674C-4C44-BEB9-3CF3DCE157A7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B7D49-4ACA-4A31-BC53-22126B02EE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46761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8C322-E01B-4E0C-AE90-E2CE41D7C762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0F450B-AE38-4BA0-8B60-DF925AD8462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531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05862-6D00-4EDD-A2B6-B6BBDD51F1CC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06B059-28D2-4814-AD27-FAD0034C71C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67404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CE72D-655A-4793-9507-90629C973549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959F33-9609-4897-8D38-4FA279DC089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268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EB0FC5-62FD-4D92-999A-FB56FBA3C24A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9A84DD-358A-46B0-9FB0-58F04E12A37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65970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84A938-C30F-4B46-8837-782474B4363A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C7D61D-D577-4A24-B242-3D272AD3B1D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23965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Structures Using Java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896F5868-D4AA-4EFD-94A0-FB80F645F12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406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9F28AF-7260-4980-8111-6B25F441FC99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91FC4E-F495-4BAB-836B-AFE11C6090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88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2A1767-5902-4F5E-AAA8-FBB888E89DFE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58B4EF-D00B-4ADA-B0D4-444CC4EB009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92633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8D078-5A99-44FE-8552-CF8B73CD47CF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076534-1AEF-44B1-AB57-EA705C49E34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59871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05862-6D00-4EDD-A2B6-B6BBDD51F1CC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06B059-28D2-4814-AD27-FAD0034C71C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04409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ED66C8-8294-41DC-97DB-23DAE811A87B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ADB01-6390-40FE-924A-E96A2DA1B5A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1379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2CF505-B92E-4942-9B9F-29600E760D8A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A883A2-185D-4806-8467-83891D7E961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58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ED66C8-8294-41DC-97DB-23DAE811A87B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ADB01-6390-40FE-924A-E96A2DA1B5A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495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60392C-1D5B-4376-A15C-35CA61D19EEC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0FABFB-CA92-4015-BF88-67DE8DCAFC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5462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F881B5-C4AB-495D-85A2-BBBC01732B2E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39C13F-E506-4064-8302-F877323D4EA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97338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501DAE-674C-4C44-BEB9-3CF3DCE157A7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B7D49-4ACA-4A31-BC53-22126B02EE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57711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8C322-E01B-4E0C-AE90-E2CE41D7C762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0F450B-AE38-4BA0-8B60-DF925AD8462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75970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CE72D-655A-4793-9507-90629C973549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959F33-9609-4897-8D38-4FA279DC089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56769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EB0FC5-62FD-4D92-999A-FB56FBA3C24A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9A84DD-358A-46B0-9FB0-58F04E12A37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99977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84A938-C30F-4B46-8837-782474B4363A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C7D61D-D577-4A24-B242-3D272AD3B1D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26283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Structures Using Java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896F5868-D4AA-4EFD-94A0-FB80F645F12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71166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9F28AF-7260-4980-8111-6B25F441FC99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91FC4E-F495-4BAB-836B-AFE11C6090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08295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2A1767-5902-4F5E-AAA8-FBB888E89DFE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58B4EF-D00B-4ADA-B0D4-444CC4EB009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944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2CF505-B92E-4942-9B9F-29600E760D8A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A883A2-185D-4806-8467-83891D7E961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31360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8D078-5A99-44FE-8552-CF8B73CD47CF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076534-1AEF-44B1-AB57-EA705C49E34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0381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05862-6D00-4EDD-A2B6-B6BBDD51F1CC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06B059-28D2-4814-AD27-FAD0034C71C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36082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ED66C8-8294-41DC-97DB-23DAE811A87B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ADB01-6390-40FE-924A-E96A2DA1B5A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9804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2CF505-B92E-4942-9B9F-29600E760D8A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A883A2-185D-4806-8467-83891D7E961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30859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60392C-1D5B-4376-A15C-35CA61D19EEC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0FABFB-CA92-4015-BF88-67DE8DCAFC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90092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F881B5-C4AB-495D-85A2-BBBC01732B2E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39C13F-E506-4064-8302-F877323D4EA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85595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501DAE-674C-4C44-BEB9-3CF3DCE157A7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B7D49-4ACA-4A31-BC53-22126B02EE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7272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8C322-E01B-4E0C-AE90-E2CE41D7C762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0F450B-AE38-4BA0-8B60-DF925AD8462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90061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CE72D-655A-4793-9507-90629C973549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959F33-9609-4897-8D38-4FA279DC089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164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EB0FC5-62FD-4D92-999A-FB56FBA3C24A}" type="datetime1">
              <a:rPr lang="en-US">
                <a:solidFill>
                  <a:srgbClr val="000000"/>
                </a:solidFill>
              </a:rPr>
              <a:pPr>
                <a:defRPr/>
              </a:pPr>
              <a:t>4/4/2022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9A84DD-358A-46B0-9FB0-58F04E12A37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562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image" Target="../media/image1.png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119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Relationship Id="rId6" Type="http://schemas.openxmlformats.org/officeDocument/2006/relationships/image" Target="../media/image1.png"/><Relationship Id="rId5" Type="http://schemas.openxmlformats.org/officeDocument/2006/relationships/theme" Target="../theme/theme11.xml"/><Relationship Id="rId4" Type="http://schemas.openxmlformats.org/officeDocument/2006/relationships/slideLayout" Target="../slideLayouts/slideLayout12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25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5" Type="http://schemas.openxmlformats.org/officeDocument/2006/relationships/theme" Target="../theme/theme12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5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89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03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258233" y="0"/>
            <a:ext cx="8513234" cy="816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Shape 15" descr="Shape 1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3971" y="6429709"/>
            <a:ext cx="918000" cy="27991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16"/>
          <p:cNvSpPr txBox="1"/>
          <p:nvPr/>
        </p:nvSpPr>
        <p:spPr>
          <a:xfrm>
            <a:off x="1600199" y="6429343"/>
            <a:ext cx="7162801" cy="28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sz="1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Copyright © 2019, 2015, 2012 Pearson Education, Inc. All Rights Reserved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00049" y="913012"/>
            <a:ext cx="8229601" cy="5031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2pPr marL="787400" indent="-228600"/>
            <a:lvl3pPr marL="1193800" indent="-177800"/>
            <a:lvl4pPr marL="1701800" indent="-228600"/>
            <a:lvl5pPr marL="2108200" indent="-1778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817" r:id="rId3"/>
  </p:sldLayoutIdLst>
  <p:transition spd="med"/>
  <p:txStyles>
    <p:title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304800" marR="0" indent="-2032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835025" marR="0" indent="-276225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2065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▪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6637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1209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5781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0353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4925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39497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258233" y="0"/>
            <a:ext cx="8513234" cy="816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Shape 15" descr="Shape 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3971" y="6429709"/>
            <a:ext cx="918000" cy="27991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16"/>
          <p:cNvSpPr txBox="1"/>
          <p:nvPr/>
        </p:nvSpPr>
        <p:spPr>
          <a:xfrm>
            <a:off x="1600199" y="6429343"/>
            <a:ext cx="7162801" cy="28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sz="1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Copyright © 2019, 2015, 2012 Pearson Education, Inc. All Rights Reserved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00049" y="913012"/>
            <a:ext cx="8229601" cy="5031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2pPr marL="787400" indent="-228600"/>
            <a:lvl3pPr marL="1193800" indent="-177800"/>
            <a:lvl4pPr marL="1701800" indent="-228600"/>
            <a:lvl5pPr marL="2108200" indent="-1778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168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</p:sldLayoutIdLst>
  <p:transition spd="med"/>
  <p:txStyles>
    <p:title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304800" marR="0" indent="-2032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835025" marR="0" indent="-276225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065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▪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6637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209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5781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353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4925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9497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15" descr="Shape 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3971" y="6429709"/>
            <a:ext cx="918000" cy="27991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16"/>
          <p:cNvSpPr txBox="1"/>
          <p:nvPr/>
        </p:nvSpPr>
        <p:spPr>
          <a:xfrm>
            <a:off x="1600199" y="6429343"/>
            <a:ext cx="7162801" cy="28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sz="1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Copyright © 2019, 2015, 2012 Pearson Education, Inc. All Rights Reserved</a:t>
            </a:r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618066" y="59266"/>
            <a:ext cx="8229601" cy="866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618066" y="1030687"/>
            <a:ext cx="8229601" cy="5031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2pPr marL="787400" indent="-228600"/>
            <a:lvl3pPr marL="1193800" indent="-177800"/>
            <a:lvl4pPr marL="1701800" indent="-228600"/>
            <a:lvl5pPr marL="2108200" indent="-1778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3158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</p:sldLayoutIdLst>
  <p:transition spd="med"/>
  <p:txStyles>
    <p:title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7FA3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304800" marR="0" indent="-2032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835025" marR="0" indent="-276225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2065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▪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6637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1209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5781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0353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4925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3949700" marR="0" indent="-190500" algn="l" defTabSz="914400" latinLnBrk="0">
        <a:lnSpc>
          <a:spcPct val="100000"/>
        </a:lnSpc>
        <a:spcBef>
          <a:spcPts val="1500"/>
        </a:spcBef>
        <a:spcAft>
          <a:spcPts val="0"/>
        </a:spcAft>
        <a:buClr>
          <a:srgbClr val="007FA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</a:defRPr>
            </a:lvl1pPr>
          </a:lstStyle>
          <a:p>
            <a:pPr>
              <a:defRPr/>
            </a:pPr>
            <a:fld id="{8294980E-43E1-4BB5-AA4A-14B3184A85C6}" type="datetime1">
              <a:rPr lang="en-US"/>
              <a:pPr>
                <a:defRPr/>
              </a:pPr>
              <a:t>4/4/2022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>
              <a:defRPr/>
            </a:pPr>
            <a:fld id="{865D35FC-4921-448F-906B-4207C956B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79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  <p:transition advClick="0"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</a:defRPr>
            </a:lvl1pPr>
          </a:lstStyle>
          <a:p>
            <a:pPr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8294980E-43E1-4BB5-AA4A-14B3184A85C6}" type="datetime1">
              <a:rPr lang="en-US" kern="1200"/>
              <a:pPr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4/4/2022</a:t>
            </a:fld>
            <a:endParaRPr lang="en-US" kern="120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 algn="ctr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kern="120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865D35FC-4921-448F-906B-4207C956BF38}" type="slidenum">
              <a:rPr lang="en-US" kern="1200"/>
              <a:pPr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/>
          </a:p>
        </p:txBody>
      </p:sp>
    </p:spTree>
    <p:extLst>
      <p:ext uri="{BB962C8B-B14F-4D97-AF65-F5344CB8AC3E}">
        <p14:creationId xmlns:p14="http://schemas.microsoft.com/office/powerpoint/2010/main" val="1311095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</p:sldLayoutIdLst>
  <p:transition advClick="0"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</a:defRPr>
            </a:lvl1pPr>
          </a:lstStyle>
          <a:p>
            <a:pPr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8294980E-43E1-4BB5-AA4A-14B3184A85C6}" type="datetime1">
              <a:rPr lang="en-US" kern="1200"/>
              <a:pPr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4/4/2022</a:t>
            </a:fld>
            <a:endParaRPr lang="en-US" kern="120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 algn="ctr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kern="120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865D35FC-4921-448F-906B-4207C956BF38}" type="slidenum">
              <a:rPr lang="en-US" kern="1200"/>
              <a:pPr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/>
          </a:p>
        </p:txBody>
      </p:sp>
    </p:spTree>
    <p:extLst>
      <p:ext uri="{BB962C8B-B14F-4D97-AF65-F5344CB8AC3E}">
        <p14:creationId xmlns:p14="http://schemas.microsoft.com/office/powerpoint/2010/main" val="63853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</p:sldLayoutIdLst>
  <p:transition advClick="0"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</a:defRPr>
            </a:lvl1pPr>
          </a:lstStyle>
          <a:p>
            <a:pPr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8294980E-43E1-4BB5-AA4A-14B3184A85C6}" type="datetime1">
              <a:rPr lang="en-US" kern="1200"/>
              <a:pPr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4/4/2022</a:t>
            </a:fld>
            <a:endParaRPr lang="en-US" kern="120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 algn="ctr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kern="120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865D35FC-4921-448F-906B-4207C956BF38}" type="slidenum">
              <a:rPr lang="en-US" kern="1200"/>
              <a:pPr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/>
          </a:p>
        </p:txBody>
      </p:sp>
    </p:spTree>
    <p:extLst>
      <p:ext uri="{BB962C8B-B14F-4D97-AF65-F5344CB8AC3E}">
        <p14:creationId xmlns:p14="http://schemas.microsoft.com/office/powerpoint/2010/main" val="2718845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transition advClick="0"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</a:defRPr>
            </a:lvl1pPr>
          </a:lstStyle>
          <a:p>
            <a:pPr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8294980E-43E1-4BB5-AA4A-14B3184A85C6}" type="datetime1">
              <a:rPr lang="en-US" kern="1200"/>
              <a:pPr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4/4/2022</a:t>
            </a:fld>
            <a:endParaRPr lang="en-US" kern="120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 algn="ctr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kern="120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865D35FC-4921-448F-906B-4207C956BF38}" type="slidenum">
              <a:rPr lang="en-US" kern="1200"/>
              <a:pPr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/>
          </a:p>
        </p:txBody>
      </p:sp>
    </p:spTree>
    <p:extLst>
      <p:ext uri="{BB962C8B-B14F-4D97-AF65-F5344CB8AC3E}">
        <p14:creationId xmlns:p14="http://schemas.microsoft.com/office/powerpoint/2010/main" val="702095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</p:sldLayoutIdLst>
  <p:transition advClick="0"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</a:defRPr>
            </a:lvl1pPr>
          </a:lstStyle>
          <a:p>
            <a:pPr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8294980E-43E1-4BB5-AA4A-14B3184A85C6}" type="datetime1">
              <a:rPr lang="en-US" kern="1200"/>
              <a:pPr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4/4/2022</a:t>
            </a:fld>
            <a:endParaRPr lang="en-US" kern="120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 algn="ctr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kern="120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865D35FC-4921-448F-906B-4207C956BF38}" type="slidenum">
              <a:rPr lang="en-US" kern="1200"/>
              <a:pPr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/>
          </a:p>
        </p:txBody>
      </p:sp>
    </p:spTree>
    <p:extLst>
      <p:ext uri="{BB962C8B-B14F-4D97-AF65-F5344CB8AC3E}">
        <p14:creationId xmlns:p14="http://schemas.microsoft.com/office/powerpoint/2010/main" val="702095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transition advClick="0"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</a:defRPr>
            </a:lvl1pPr>
          </a:lstStyle>
          <a:p>
            <a:pPr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8294980E-43E1-4BB5-AA4A-14B3184A85C6}" type="datetime1">
              <a:rPr lang="en-US" kern="1200"/>
              <a:pPr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4/4/2022</a:t>
            </a:fld>
            <a:endParaRPr lang="en-US" kern="120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 algn="ctr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kern="120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865D35FC-4921-448F-906B-4207C956BF38}" type="slidenum">
              <a:rPr lang="en-US" kern="1200"/>
              <a:pPr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/>
          </a:p>
        </p:txBody>
      </p:sp>
    </p:spTree>
    <p:extLst>
      <p:ext uri="{BB962C8B-B14F-4D97-AF65-F5344CB8AC3E}">
        <p14:creationId xmlns:p14="http://schemas.microsoft.com/office/powerpoint/2010/main" val="953461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</p:sldLayoutIdLst>
  <p:transition advClick="0"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</a:defRPr>
            </a:lvl1pPr>
          </a:lstStyle>
          <a:p>
            <a:pPr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8294980E-43E1-4BB5-AA4A-14B3184A85C6}" type="datetime1">
              <a:rPr lang="en-US" kern="1200"/>
              <a:pPr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4/4/2022</a:t>
            </a:fld>
            <a:endParaRPr lang="en-US" kern="120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 algn="ctr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kern="120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865D35FC-4921-448F-906B-4207C956BF38}" type="slidenum">
              <a:rPr lang="en-US" kern="1200"/>
              <a:pPr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/>
          </a:p>
        </p:txBody>
      </p:sp>
    </p:spTree>
    <p:extLst>
      <p:ext uri="{BB962C8B-B14F-4D97-AF65-F5344CB8AC3E}">
        <p14:creationId xmlns:p14="http://schemas.microsoft.com/office/powerpoint/2010/main" val="62011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</p:sldLayoutIdLst>
  <p:transition advClick="0"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</a:defRPr>
            </a:lvl1pPr>
          </a:lstStyle>
          <a:p>
            <a:pPr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8294980E-43E1-4BB5-AA4A-14B3184A85C6}" type="datetime1">
              <a:rPr lang="en-US" kern="1200"/>
              <a:pPr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4/4/2022</a:t>
            </a:fld>
            <a:endParaRPr lang="en-US" kern="120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 algn="ctr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kern="120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865D35FC-4921-448F-906B-4207C956BF38}" type="slidenum">
              <a:rPr lang="en-US" kern="1200"/>
              <a:pPr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/>
          </a:p>
        </p:txBody>
      </p:sp>
    </p:spTree>
    <p:extLst>
      <p:ext uri="{BB962C8B-B14F-4D97-AF65-F5344CB8AC3E}">
        <p14:creationId xmlns:p14="http://schemas.microsoft.com/office/powerpoint/2010/main" val="1346752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</p:sldLayoutIdLst>
  <p:transition advClick="0"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player.pearsoncmg.com/assets/secs-vn-ch29a-graph-concept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7.xml"/><Relationship Id="rId6" Type="http://schemas.openxmlformats.org/officeDocument/2006/relationships/hyperlink" Target="https://mediaplayer.pearsoncmg.com/assets/secs-vn-ch30b-implementing-graph-operations" TargetMode="External"/><Relationship Id="rId5" Type="http://schemas.openxmlformats.org/officeDocument/2006/relationships/hyperlink" Target="https://mediaplayer.pearsoncmg.com/assets/secs-vn-ch30a-the-adjacency-matrix" TargetMode="External"/><Relationship Id="rId4" Type="http://schemas.openxmlformats.org/officeDocument/2006/relationships/hyperlink" Target="https://mediaplayer.pearsoncmg.com/assets/secs-vn-ch29b-graph-operations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NI0rf2P9gE" TargetMode="External"/><Relationship Id="rId7" Type="http://schemas.openxmlformats.org/officeDocument/2006/relationships/hyperlink" Target="https://www.youtube.com/watch?v=eL-KzMXSXX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7.xml"/><Relationship Id="rId6" Type="http://schemas.openxmlformats.org/officeDocument/2006/relationships/hyperlink" Target="https://www.youtube.com/watch?v=DgXR2OWQnLc&amp;list=PLDV1Zeh2NRsDGO4--qE8yH72HFL1Km93P" TargetMode="External"/><Relationship Id="rId5" Type="http://schemas.openxmlformats.org/officeDocument/2006/relationships/hyperlink" Target="https://www.youtube.com/watch?v=pVfj6mxhdMw" TargetMode="External"/><Relationship Id="rId4" Type="http://schemas.openxmlformats.org/officeDocument/2006/relationships/hyperlink" Target="https://www.youtube.com/watch?v=c8P9kB1eun4&amp;list=RDCMUCSX3MR0gnKDxyXAyljWzm0Q&amp;index=5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5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4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57908" y="179581"/>
            <a:ext cx="8229601" cy="794196"/>
          </a:xfrm>
        </p:spPr>
        <p:txBody>
          <a:bodyPr>
            <a:noAutofit/>
          </a:bodyPr>
          <a:lstStyle/>
          <a:p>
            <a:r>
              <a:rPr lang="en-US" sz="4000" dirty="0"/>
              <a:t>Monday, 4/4/22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57908" y="973778"/>
            <a:ext cx="8094773" cy="5323784"/>
          </a:xfrm>
        </p:spPr>
        <p:txBody>
          <a:bodyPr>
            <a:normAutofit/>
          </a:bodyPr>
          <a:lstStyle/>
          <a:p>
            <a:r>
              <a:rPr lang="en-US" b="1" dirty="0"/>
              <a:t>Any Questions?</a:t>
            </a:r>
          </a:p>
          <a:p>
            <a:pPr lvl="1"/>
            <a:r>
              <a:rPr lang="en-US" sz="2000" dirty="0"/>
              <a:t>Exam 2</a:t>
            </a:r>
          </a:p>
          <a:p>
            <a:pPr lvl="1"/>
            <a:r>
              <a:rPr lang="en-US" sz="2000" dirty="0"/>
              <a:t>Project 5</a:t>
            </a:r>
          </a:p>
          <a:p>
            <a:r>
              <a:rPr lang="en-US" b="1" dirty="0"/>
              <a:t>Module Topic</a:t>
            </a:r>
          </a:p>
          <a:p>
            <a:pPr lvl="1"/>
            <a:r>
              <a:rPr lang="en-US" sz="2000" dirty="0"/>
              <a:t>Graphs | Duration: 2 Weeks</a:t>
            </a:r>
          </a:p>
          <a:p>
            <a:pPr lvl="1"/>
            <a:r>
              <a:rPr lang="en-US" sz="2000" dirty="0"/>
              <a:t>Activities 10.1 &amp; 10.2</a:t>
            </a:r>
          </a:p>
        </p:txBody>
      </p:sp>
    </p:spTree>
    <p:extLst>
      <p:ext uri="{BB962C8B-B14F-4D97-AF65-F5344CB8AC3E}">
        <p14:creationId xmlns:p14="http://schemas.microsoft.com/office/powerpoint/2010/main" val="1925543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4E588B0-E482-4B11-812D-A56808C80D4B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10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</a:rPr>
              <a:t>Interesting Problems </a:t>
            </a:r>
            <a:r>
              <a:rPr lang="en-US" sz="32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</a:rPr>
              <a:t>(2 of 2)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7638"/>
            <a:ext cx="8004048" cy="43690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“What is the route that minimizes the mileage traveled between two towns?” 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7030A0"/>
                </a:solidFill>
              </a:rPr>
              <a:t>Shortest path problem 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“Is there a route we can travel such that we pass through each town once </a:t>
            </a:r>
            <a:r>
              <a:rPr lang="en-US" sz="2400" strike="sngStrike" dirty="0"/>
              <a:t>but never visit any town twice</a:t>
            </a:r>
            <a:r>
              <a:rPr lang="en-US" sz="2400" dirty="0"/>
              <a:t>?” 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“What is the shortest route to visit all towns once and return back to the starting town?” 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7030A0"/>
                </a:solidFill>
              </a:rPr>
              <a:t>Traveling salesman problem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9278356"/>
      </p:ext>
    </p:extLst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 noGrp="1"/>
          </p:cNvSpPr>
          <p:nvPr>
            <p:ph type="title"/>
          </p:nvPr>
        </p:nvSpPr>
        <p:spPr>
          <a:xfrm>
            <a:off x="258233" y="75614"/>
            <a:ext cx="8513234" cy="81604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Graphs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5057" y="1009651"/>
            <a:ext cx="7913001" cy="1651231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Relationships between </a:t>
            </a:r>
            <a:r>
              <a:rPr lang="en-US" sz="2800" b="1" dirty="0">
                <a:solidFill>
                  <a:srgbClr val="7030A0"/>
                </a:solidFill>
              </a:rPr>
              <a:t>graphs</a:t>
            </a:r>
            <a:r>
              <a:rPr lang="en-US" sz="2800" dirty="0"/>
              <a:t> vs. </a:t>
            </a:r>
            <a:r>
              <a:rPr lang="en-US" sz="2800" dirty="0">
                <a:solidFill>
                  <a:srgbClr val="7030A0"/>
                </a:solidFill>
              </a:rPr>
              <a:t>trees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7030A0"/>
                </a:solidFill>
              </a:rPr>
              <a:t>linked lists</a:t>
            </a:r>
          </a:p>
          <a:p>
            <a:pPr lvl="1"/>
            <a:r>
              <a:rPr lang="en-US" dirty="0"/>
              <a:t>A tree is a graph</a:t>
            </a:r>
          </a:p>
          <a:p>
            <a:pPr lvl="1"/>
            <a:r>
              <a:rPr lang="en-US" dirty="0"/>
              <a:t>A linked list is a graph</a:t>
            </a:r>
          </a:p>
        </p:txBody>
      </p:sp>
      <p:grpSp>
        <p:nvGrpSpPr>
          <p:cNvPr id="9" name="Group 18"/>
          <p:cNvGrpSpPr>
            <a:grpSpLocks/>
          </p:cNvGrpSpPr>
          <p:nvPr/>
        </p:nvGrpSpPr>
        <p:grpSpPr bwMode="auto">
          <a:xfrm>
            <a:off x="3969345" y="3677208"/>
            <a:ext cx="822325" cy="800100"/>
            <a:chOff x="4728" y="1712"/>
            <a:chExt cx="518" cy="504"/>
          </a:xfrm>
        </p:grpSpPr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4728" y="1712"/>
              <a:ext cx="518" cy="504"/>
              <a:chOff x="3467" y="-598"/>
              <a:chExt cx="947" cy="1023"/>
            </a:xfrm>
          </p:grpSpPr>
          <p:sp>
            <p:nvSpPr>
              <p:cNvPr id="12" name="Oval 12"/>
              <p:cNvSpPr>
                <a:spLocks noChangeArrowheads="1"/>
              </p:cNvSpPr>
              <p:nvPr/>
            </p:nvSpPr>
            <p:spPr bwMode="auto">
              <a:xfrm>
                <a:off x="4115" y="109"/>
                <a:ext cx="299" cy="30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kern="1200"/>
                  <a:t> C</a:t>
                </a:r>
              </a:p>
            </p:txBody>
          </p:sp>
          <p:sp>
            <p:nvSpPr>
              <p:cNvPr id="13" name="Oval 13"/>
              <p:cNvSpPr>
                <a:spLocks noChangeArrowheads="1"/>
              </p:cNvSpPr>
              <p:nvPr/>
            </p:nvSpPr>
            <p:spPr bwMode="auto">
              <a:xfrm>
                <a:off x="3792" y="-598"/>
                <a:ext cx="299" cy="3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kern="1200"/>
                  <a:t> A</a:t>
                </a:r>
              </a:p>
            </p:txBody>
          </p:sp>
          <p:sp>
            <p:nvSpPr>
              <p:cNvPr id="14" name="Oval 14"/>
              <p:cNvSpPr>
                <a:spLocks noChangeArrowheads="1"/>
              </p:cNvSpPr>
              <p:nvPr/>
            </p:nvSpPr>
            <p:spPr bwMode="auto">
              <a:xfrm>
                <a:off x="3467" y="117"/>
                <a:ext cx="299" cy="3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kern="1200"/>
                  <a:t> B</a:t>
                </a:r>
              </a:p>
            </p:txBody>
          </p:sp>
          <p:sp>
            <p:nvSpPr>
              <p:cNvPr id="15" name="Line 15"/>
              <p:cNvSpPr>
                <a:spLocks noChangeShapeType="1"/>
              </p:cNvSpPr>
              <p:nvPr/>
            </p:nvSpPr>
            <p:spPr bwMode="auto">
              <a:xfrm flipH="1">
                <a:off x="3667" y="-301"/>
                <a:ext cx="200" cy="425"/>
              </a:xfrm>
              <a:prstGeom prst="line">
                <a:avLst/>
              </a:prstGeom>
              <a:noFill/>
              <a:ln w="28575">
                <a:solidFill>
                  <a:srgbClr val="CC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  <p:sp>
            <p:nvSpPr>
              <p:cNvPr id="16" name="Line 16"/>
              <p:cNvSpPr>
                <a:spLocks noChangeShapeType="1"/>
              </p:cNvSpPr>
              <p:nvPr/>
            </p:nvSpPr>
            <p:spPr bwMode="auto">
              <a:xfrm>
                <a:off x="4005" y="-301"/>
                <a:ext cx="213" cy="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</p:grpSp>
        <p:sp>
          <p:nvSpPr>
            <p:cNvPr id="11" name="Line 17"/>
            <p:cNvSpPr>
              <a:spLocks noChangeShapeType="1"/>
            </p:cNvSpPr>
            <p:nvPr/>
          </p:nvSpPr>
          <p:spPr bwMode="auto">
            <a:xfrm flipH="1" flipV="1">
              <a:off x="4882" y="2149"/>
              <a:ext cx="228" cy="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</p:grpSp>
      <p:grpSp>
        <p:nvGrpSpPr>
          <p:cNvPr id="17" name="Group 20"/>
          <p:cNvGrpSpPr>
            <a:grpSpLocks/>
          </p:cNvGrpSpPr>
          <p:nvPr/>
        </p:nvGrpSpPr>
        <p:grpSpPr bwMode="auto">
          <a:xfrm>
            <a:off x="1019650" y="3714363"/>
            <a:ext cx="923925" cy="887413"/>
            <a:chOff x="3467" y="-598"/>
            <a:chExt cx="947" cy="1023"/>
          </a:xfrm>
        </p:grpSpPr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4115" y="109"/>
              <a:ext cx="299" cy="30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000" kern="1200"/>
                <a:t> C</a:t>
              </a: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3792" y="-598"/>
              <a:ext cx="299" cy="30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000" kern="1200"/>
                <a:t> A</a:t>
              </a:r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3467" y="117"/>
              <a:ext cx="299" cy="30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000" kern="1200"/>
                <a:t> B</a:t>
              </a:r>
            </a:p>
          </p:txBody>
        </p:sp>
        <p:sp>
          <p:nvSpPr>
            <p:cNvPr id="21" name="Line 24"/>
            <p:cNvSpPr>
              <a:spLocks noChangeShapeType="1"/>
            </p:cNvSpPr>
            <p:nvPr/>
          </p:nvSpPr>
          <p:spPr bwMode="auto">
            <a:xfrm flipH="1">
              <a:off x="3667" y="-301"/>
              <a:ext cx="200" cy="42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2" name="Line 25"/>
            <p:cNvSpPr>
              <a:spLocks noChangeShapeType="1"/>
            </p:cNvSpPr>
            <p:nvPr/>
          </p:nvSpPr>
          <p:spPr bwMode="auto">
            <a:xfrm>
              <a:off x="4005" y="-301"/>
              <a:ext cx="213" cy="4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</p:grpSp>
      <p:sp>
        <p:nvSpPr>
          <p:cNvPr id="23" name="Line 28"/>
          <p:cNvSpPr>
            <a:spLocks noChangeShapeType="1"/>
          </p:cNvSpPr>
          <p:nvPr/>
        </p:nvSpPr>
        <p:spPr bwMode="auto">
          <a:xfrm flipV="1">
            <a:off x="1316513" y="3936613"/>
            <a:ext cx="101600" cy="2032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  <p:grpSp>
        <p:nvGrpSpPr>
          <p:cNvPr id="24" name="Group 30"/>
          <p:cNvGrpSpPr>
            <a:grpSpLocks/>
          </p:cNvGrpSpPr>
          <p:nvPr/>
        </p:nvGrpSpPr>
        <p:grpSpPr bwMode="auto">
          <a:xfrm>
            <a:off x="2089444" y="2796424"/>
            <a:ext cx="923925" cy="887412"/>
            <a:chOff x="3467" y="-598"/>
            <a:chExt cx="947" cy="1023"/>
          </a:xfrm>
        </p:grpSpPr>
        <p:sp>
          <p:nvSpPr>
            <p:cNvPr id="25" name="Oval 31"/>
            <p:cNvSpPr>
              <a:spLocks noChangeArrowheads="1"/>
            </p:cNvSpPr>
            <p:nvPr/>
          </p:nvSpPr>
          <p:spPr bwMode="auto">
            <a:xfrm>
              <a:off x="4115" y="109"/>
              <a:ext cx="299" cy="30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000" kern="1200"/>
                <a:t> C</a:t>
              </a:r>
            </a:p>
          </p:txBody>
        </p:sp>
        <p:sp>
          <p:nvSpPr>
            <p:cNvPr id="26" name="Oval 32"/>
            <p:cNvSpPr>
              <a:spLocks noChangeArrowheads="1"/>
            </p:cNvSpPr>
            <p:nvPr/>
          </p:nvSpPr>
          <p:spPr bwMode="auto">
            <a:xfrm>
              <a:off x="3792" y="-598"/>
              <a:ext cx="299" cy="30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000" kern="1200"/>
                <a:t> A</a:t>
              </a:r>
            </a:p>
          </p:txBody>
        </p:sp>
        <p:sp>
          <p:nvSpPr>
            <p:cNvPr id="27" name="Oval 33"/>
            <p:cNvSpPr>
              <a:spLocks noChangeArrowheads="1"/>
            </p:cNvSpPr>
            <p:nvPr/>
          </p:nvSpPr>
          <p:spPr bwMode="auto">
            <a:xfrm>
              <a:off x="3467" y="117"/>
              <a:ext cx="299" cy="30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000" kern="1200"/>
                <a:t> B</a:t>
              </a:r>
            </a:p>
          </p:txBody>
        </p:sp>
        <p:sp>
          <p:nvSpPr>
            <p:cNvPr id="28" name="Line 34"/>
            <p:cNvSpPr>
              <a:spLocks noChangeShapeType="1"/>
            </p:cNvSpPr>
            <p:nvPr/>
          </p:nvSpPr>
          <p:spPr bwMode="auto">
            <a:xfrm flipH="1">
              <a:off x="3667" y="-301"/>
              <a:ext cx="200" cy="4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9" name="Line 35"/>
            <p:cNvSpPr>
              <a:spLocks noChangeShapeType="1"/>
            </p:cNvSpPr>
            <p:nvPr/>
          </p:nvSpPr>
          <p:spPr bwMode="auto">
            <a:xfrm>
              <a:off x="4005" y="-301"/>
              <a:ext cx="213" cy="4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</p:grpSp>
      <p:sp>
        <p:nvSpPr>
          <p:cNvPr id="30" name="Oval 38"/>
          <p:cNvSpPr>
            <a:spLocks noChangeArrowheads="1"/>
          </p:cNvSpPr>
          <p:nvPr/>
        </p:nvSpPr>
        <p:spPr bwMode="auto">
          <a:xfrm>
            <a:off x="3119732" y="5408735"/>
            <a:ext cx="292100" cy="2667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000" kern="1200"/>
              <a:t> C</a:t>
            </a:r>
          </a:p>
        </p:txBody>
      </p:sp>
      <p:sp>
        <p:nvSpPr>
          <p:cNvPr id="31" name="Oval 39"/>
          <p:cNvSpPr>
            <a:spLocks noChangeArrowheads="1"/>
          </p:cNvSpPr>
          <p:nvPr/>
        </p:nvSpPr>
        <p:spPr bwMode="auto">
          <a:xfrm>
            <a:off x="2805407" y="4795960"/>
            <a:ext cx="290512" cy="2667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000" kern="1200"/>
              <a:t> A</a:t>
            </a:r>
          </a:p>
        </p:txBody>
      </p:sp>
      <p:sp>
        <p:nvSpPr>
          <p:cNvPr id="32" name="Oval 40"/>
          <p:cNvSpPr>
            <a:spLocks noChangeArrowheads="1"/>
          </p:cNvSpPr>
          <p:nvPr/>
        </p:nvSpPr>
        <p:spPr bwMode="auto">
          <a:xfrm>
            <a:off x="2487907" y="5416673"/>
            <a:ext cx="292100" cy="2667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CC3300"/>
            </a:solidFill>
            <a:round/>
            <a:headEnd/>
            <a:tailEnd/>
          </a:ln>
        </p:spPr>
        <p:txBody>
          <a:bodyPr lIns="0" tIns="0" rIns="0" bIns="0"/>
          <a:lstStyle/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000" kern="1200"/>
              <a:t> B</a:t>
            </a:r>
          </a:p>
        </p:txBody>
      </p:sp>
      <p:sp>
        <p:nvSpPr>
          <p:cNvPr id="33" name="Line 42"/>
          <p:cNvSpPr>
            <a:spLocks noChangeShapeType="1"/>
          </p:cNvSpPr>
          <p:nvPr/>
        </p:nvSpPr>
        <p:spPr bwMode="auto">
          <a:xfrm>
            <a:off x="3013369" y="5053135"/>
            <a:ext cx="207963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6182039" y="4613566"/>
            <a:ext cx="304800" cy="219075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kern="1200" dirty="0">
                <a:solidFill>
                  <a:srgbClr val="FF3300"/>
                </a:solidFill>
              </a:rPr>
              <a:t>5</a:t>
            </a:r>
          </a:p>
        </p:txBody>
      </p:sp>
      <p:grpSp>
        <p:nvGrpSpPr>
          <p:cNvPr id="35" name="Group 30"/>
          <p:cNvGrpSpPr>
            <a:grpSpLocks/>
          </p:cNvGrpSpPr>
          <p:nvPr/>
        </p:nvGrpSpPr>
        <p:grpSpPr bwMode="auto">
          <a:xfrm>
            <a:off x="6116951" y="4345279"/>
            <a:ext cx="923925" cy="887412"/>
            <a:chOff x="3467" y="-598"/>
            <a:chExt cx="947" cy="1023"/>
          </a:xfrm>
        </p:grpSpPr>
        <p:sp>
          <p:nvSpPr>
            <p:cNvPr id="36" name="Oval 31"/>
            <p:cNvSpPr>
              <a:spLocks noChangeArrowheads="1"/>
            </p:cNvSpPr>
            <p:nvPr/>
          </p:nvSpPr>
          <p:spPr bwMode="auto">
            <a:xfrm>
              <a:off x="4115" y="109"/>
              <a:ext cx="299" cy="30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000" kern="1200"/>
                <a:t> C</a:t>
              </a:r>
            </a:p>
          </p:txBody>
        </p:sp>
        <p:sp>
          <p:nvSpPr>
            <p:cNvPr id="37" name="Oval 32"/>
            <p:cNvSpPr>
              <a:spLocks noChangeArrowheads="1"/>
            </p:cNvSpPr>
            <p:nvPr/>
          </p:nvSpPr>
          <p:spPr bwMode="auto">
            <a:xfrm>
              <a:off x="3792" y="-598"/>
              <a:ext cx="299" cy="30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000" kern="1200"/>
                <a:t> A</a:t>
              </a:r>
            </a:p>
          </p:txBody>
        </p:sp>
        <p:sp>
          <p:nvSpPr>
            <p:cNvPr id="38" name="Oval 33"/>
            <p:cNvSpPr>
              <a:spLocks noChangeArrowheads="1"/>
            </p:cNvSpPr>
            <p:nvPr/>
          </p:nvSpPr>
          <p:spPr bwMode="auto">
            <a:xfrm>
              <a:off x="3467" y="117"/>
              <a:ext cx="299" cy="30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000" kern="1200"/>
                <a:t> B</a:t>
              </a:r>
            </a:p>
          </p:txBody>
        </p:sp>
        <p:sp>
          <p:nvSpPr>
            <p:cNvPr id="39" name="Line 34"/>
            <p:cNvSpPr>
              <a:spLocks noChangeShapeType="1"/>
            </p:cNvSpPr>
            <p:nvPr/>
          </p:nvSpPr>
          <p:spPr bwMode="auto">
            <a:xfrm flipH="1">
              <a:off x="3667" y="-301"/>
              <a:ext cx="200" cy="4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40" name="Line 35"/>
            <p:cNvSpPr>
              <a:spLocks noChangeShapeType="1"/>
            </p:cNvSpPr>
            <p:nvPr/>
          </p:nvSpPr>
          <p:spPr bwMode="auto">
            <a:xfrm>
              <a:off x="4005" y="-301"/>
              <a:ext cx="213" cy="4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</p:grp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6710676" y="4621504"/>
            <a:ext cx="304800" cy="219075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FF3300"/>
                </a:solidFill>
              </a:rPr>
              <a:t>3</a:t>
            </a:r>
          </a:p>
        </p:txBody>
      </p:sp>
      <p:sp>
        <p:nvSpPr>
          <p:cNvPr id="42" name="Oval 38"/>
          <p:cNvSpPr>
            <a:spLocks noChangeArrowheads="1"/>
          </p:cNvSpPr>
          <p:nvPr/>
        </p:nvSpPr>
        <p:spPr bwMode="auto">
          <a:xfrm>
            <a:off x="6286814" y="2663074"/>
            <a:ext cx="292100" cy="2667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000" kern="1200"/>
              <a:t> C</a:t>
            </a:r>
          </a:p>
        </p:txBody>
      </p:sp>
      <p:sp>
        <p:nvSpPr>
          <p:cNvPr id="43" name="Oval 39"/>
          <p:cNvSpPr>
            <a:spLocks noChangeArrowheads="1"/>
          </p:cNvSpPr>
          <p:nvPr/>
        </p:nvSpPr>
        <p:spPr bwMode="auto">
          <a:xfrm>
            <a:off x="5478061" y="2687709"/>
            <a:ext cx="290512" cy="2667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000" kern="1200" dirty="0"/>
              <a:t> A</a:t>
            </a:r>
          </a:p>
        </p:txBody>
      </p:sp>
      <p:sp>
        <p:nvSpPr>
          <p:cNvPr id="44" name="Line 42"/>
          <p:cNvSpPr>
            <a:spLocks noChangeShapeType="1"/>
          </p:cNvSpPr>
          <p:nvPr/>
        </p:nvSpPr>
        <p:spPr bwMode="auto">
          <a:xfrm flipV="1">
            <a:off x="5804947" y="2807877"/>
            <a:ext cx="445493" cy="13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  <p:sp>
        <p:nvSpPr>
          <p:cNvPr id="45" name="Oval 33"/>
          <p:cNvSpPr>
            <a:spLocks noChangeArrowheads="1"/>
          </p:cNvSpPr>
          <p:nvPr/>
        </p:nvSpPr>
        <p:spPr bwMode="auto">
          <a:xfrm>
            <a:off x="7221120" y="2657743"/>
            <a:ext cx="291714" cy="267178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000" kern="1200" dirty="0"/>
              <a:t> B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 flipV="1">
            <a:off x="6678377" y="2791332"/>
            <a:ext cx="445493" cy="13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</p:spTree>
    <p:extLst>
      <p:ext uri="{BB962C8B-B14F-4D97-AF65-F5344CB8AC3E}">
        <p14:creationId xmlns:p14="http://schemas.microsoft.com/office/powerpoint/2010/main" val="35433345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8AA0A59-3AE7-4CFF-B43D-32A7C7E7126A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12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73961"/>
            <a:ext cx="8229600" cy="875084"/>
          </a:xfrm>
        </p:spPr>
        <p:txBody>
          <a:bodyPr/>
          <a:lstStyle/>
          <a:p>
            <a:pPr algn="l"/>
            <a:r>
              <a:rPr lang="en-US" sz="40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</a:rPr>
              <a:t>Graph Characteristics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67931"/>
            <a:ext cx="8470900" cy="2547216"/>
          </a:xfrm>
        </p:spPr>
        <p:txBody>
          <a:bodyPr/>
          <a:lstStyle/>
          <a:p>
            <a:r>
              <a:rPr lang="en-US" sz="2400" b="1" dirty="0">
                <a:solidFill>
                  <a:srgbClr val="7030A0"/>
                </a:solidFill>
              </a:rPr>
              <a:t>Edges</a:t>
            </a:r>
            <a:r>
              <a:rPr lang="en-US" sz="2400" dirty="0"/>
              <a:t> that make graphs distinctive (vs. trees …)</a:t>
            </a:r>
          </a:p>
          <a:p>
            <a:pPr lvl="1"/>
            <a:r>
              <a:rPr lang="en-US" sz="2000" dirty="0"/>
              <a:t>Edges can connect any two nodes (in a graph)</a:t>
            </a:r>
          </a:p>
          <a:p>
            <a:pPr lvl="1"/>
            <a:r>
              <a:rPr lang="en-US" sz="2000" dirty="0"/>
              <a:t>Edges can be </a:t>
            </a:r>
            <a:r>
              <a:rPr lang="en-US" sz="2000" b="1" dirty="0">
                <a:solidFill>
                  <a:srgbClr val="7030A0"/>
                </a:solidFill>
              </a:rPr>
              <a:t>bidirectional</a:t>
            </a:r>
          </a:p>
          <a:p>
            <a:pPr lvl="1"/>
            <a:r>
              <a:rPr lang="en-US" sz="2000" dirty="0"/>
              <a:t>Edges can store information (</a:t>
            </a:r>
            <a:r>
              <a:rPr lang="en-US" sz="2000" b="1" dirty="0">
                <a:solidFill>
                  <a:srgbClr val="7030A0"/>
                </a:solidFill>
              </a:rPr>
              <a:t>weights)</a:t>
            </a:r>
          </a:p>
          <a:p>
            <a:pPr lvl="1"/>
            <a:r>
              <a:rPr lang="en-US" sz="2000" dirty="0"/>
              <a:t>A vertex (node) need not be adjacent to any other</a:t>
            </a:r>
          </a:p>
        </p:txBody>
      </p:sp>
      <p:grpSp>
        <p:nvGrpSpPr>
          <p:cNvPr id="7174" name="Group 18"/>
          <p:cNvGrpSpPr>
            <a:grpSpLocks/>
          </p:cNvGrpSpPr>
          <p:nvPr/>
        </p:nvGrpSpPr>
        <p:grpSpPr bwMode="auto">
          <a:xfrm>
            <a:off x="1371600" y="4705090"/>
            <a:ext cx="822325" cy="800100"/>
            <a:chOff x="4728" y="1712"/>
            <a:chExt cx="518" cy="504"/>
          </a:xfrm>
        </p:grpSpPr>
        <p:grpSp>
          <p:nvGrpSpPr>
            <p:cNvPr id="7194" name="Group 11"/>
            <p:cNvGrpSpPr>
              <a:grpSpLocks/>
            </p:cNvGrpSpPr>
            <p:nvPr/>
          </p:nvGrpSpPr>
          <p:grpSpPr bwMode="auto">
            <a:xfrm>
              <a:off x="4728" y="1712"/>
              <a:ext cx="518" cy="504"/>
              <a:chOff x="3467" y="-598"/>
              <a:chExt cx="947" cy="1023"/>
            </a:xfrm>
          </p:grpSpPr>
          <p:sp>
            <p:nvSpPr>
              <p:cNvPr id="7196" name="Oval 12"/>
              <p:cNvSpPr>
                <a:spLocks noChangeArrowheads="1"/>
              </p:cNvSpPr>
              <p:nvPr/>
            </p:nvSpPr>
            <p:spPr bwMode="auto">
              <a:xfrm>
                <a:off x="4115" y="109"/>
                <a:ext cx="299" cy="30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kern="1200"/>
                  <a:t> C</a:t>
                </a:r>
              </a:p>
            </p:txBody>
          </p:sp>
          <p:sp>
            <p:nvSpPr>
              <p:cNvPr id="7197" name="Oval 13"/>
              <p:cNvSpPr>
                <a:spLocks noChangeArrowheads="1"/>
              </p:cNvSpPr>
              <p:nvPr/>
            </p:nvSpPr>
            <p:spPr bwMode="auto">
              <a:xfrm>
                <a:off x="3792" y="-598"/>
                <a:ext cx="299" cy="3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kern="1200" dirty="0"/>
                  <a:t> A</a:t>
                </a:r>
              </a:p>
            </p:txBody>
          </p:sp>
          <p:sp>
            <p:nvSpPr>
              <p:cNvPr id="7198" name="Oval 14"/>
              <p:cNvSpPr>
                <a:spLocks noChangeArrowheads="1"/>
              </p:cNvSpPr>
              <p:nvPr/>
            </p:nvSpPr>
            <p:spPr bwMode="auto">
              <a:xfrm>
                <a:off x="3467" y="117"/>
                <a:ext cx="299" cy="3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kern="1200"/>
                  <a:t> B</a:t>
                </a:r>
              </a:p>
            </p:txBody>
          </p:sp>
          <p:sp>
            <p:nvSpPr>
              <p:cNvPr id="7199" name="Line 15"/>
              <p:cNvSpPr>
                <a:spLocks noChangeShapeType="1"/>
              </p:cNvSpPr>
              <p:nvPr/>
            </p:nvSpPr>
            <p:spPr bwMode="auto">
              <a:xfrm flipH="1">
                <a:off x="3667" y="-301"/>
                <a:ext cx="200" cy="425"/>
              </a:xfrm>
              <a:prstGeom prst="line">
                <a:avLst/>
              </a:prstGeom>
              <a:noFill/>
              <a:ln w="28575">
                <a:solidFill>
                  <a:srgbClr val="CC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  <p:sp>
            <p:nvSpPr>
              <p:cNvPr id="7200" name="Line 16"/>
              <p:cNvSpPr>
                <a:spLocks noChangeShapeType="1"/>
              </p:cNvSpPr>
              <p:nvPr/>
            </p:nvSpPr>
            <p:spPr bwMode="auto">
              <a:xfrm>
                <a:off x="4005" y="-301"/>
                <a:ext cx="213" cy="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</p:grpSp>
        <p:sp>
          <p:nvSpPr>
            <p:cNvPr id="7195" name="Line 17"/>
            <p:cNvSpPr>
              <a:spLocks noChangeShapeType="1"/>
            </p:cNvSpPr>
            <p:nvPr/>
          </p:nvSpPr>
          <p:spPr bwMode="auto">
            <a:xfrm flipH="1" flipV="1">
              <a:off x="4882" y="2149"/>
              <a:ext cx="228" cy="9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</p:grpSp>
      <p:grpSp>
        <p:nvGrpSpPr>
          <p:cNvPr id="7175" name="Group 20"/>
          <p:cNvGrpSpPr>
            <a:grpSpLocks/>
          </p:cNvGrpSpPr>
          <p:nvPr/>
        </p:nvGrpSpPr>
        <p:grpSpPr bwMode="auto">
          <a:xfrm>
            <a:off x="3409694" y="4613808"/>
            <a:ext cx="923925" cy="887413"/>
            <a:chOff x="3467" y="-598"/>
            <a:chExt cx="947" cy="1023"/>
          </a:xfrm>
        </p:grpSpPr>
        <p:sp>
          <p:nvSpPr>
            <p:cNvPr id="7189" name="Oval 21"/>
            <p:cNvSpPr>
              <a:spLocks noChangeArrowheads="1"/>
            </p:cNvSpPr>
            <p:nvPr/>
          </p:nvSpPr>
          <p:spPr bwMode="auto">
            <a:xfrm>
              <a:off x="4115" y="109"/>
              <a:ext cx="299" cy="30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000" kern="1200"/>
                <a:t> C</a:t>
              </a:r>
            </a:p>
          </p:txBody>
        </p:sp>
        <p:sp>
          <p:nvSpPr>
            <p:cNvPr id="7190" name="Oval 22"/>
            <p:cNvSpPr>
              <a:spLocks noChangeArrowheads="1"/>
            </p:cNvSpPr>
            <p:nvPr/>
          </p:nvSpPr>
          <p:spPr bwMode="auto">
            <a:xfrm>
              <a:off x="3792" y="-598"/>
              <a:ext cx="299" cy="30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000" kern="1200" dirty="0"/>
                <a:t> A</a:t>
              </a:r>
            </a:p>
          </p:txBody>
        </p:sp>
        <p:sp>
          <p:nvSpPr>
            <p:cNvPr id="7191" name="Oval 23"/>
            <p:cNvSpPr>
              <a:spLocks noChangeArrowheads="1"/>
            </p:cNvSpPr>
            <p:nvPr/>
          </p:nvSpPr>
          <p:spPr bwMode="auto">
            <a:xfrm>
              <a:off x="3467" y="117"/>
              <a:ext cx="299" cy="30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000" kern="1200"/>
                <a:t> B</a:t>
              </a:r>
            </a:p>
          </p:txBody>
        </p:sp>
        <p:sp>
          <p:nvSpPr>
            <p:cNvPr id="7192" name="Line 24"/>
            <p:cNvSpPr>
              <a:spLocks noChangeShapeType="1"/>
            </p:cNvSpPr>
            <p:nvPr/>
          </p:nvSpPr>
          <p:spPr bwMode="auto">
            <a:xfrm flipH="1">
              <a:off x="3667" y="-301"/>
              <a:ext cx="200" cy="42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7193" name="Line 25"/>
            <p:cNvSpPr>
              <a:spLocks noChangeShapeType="1"/>
            </p:cNvSpPr>
            <p:nvPr/>
          </p:nvSpPr>
          <p:spPr bwMode="auto">
            <a:xfrm>
              <a:off x="4005" y="-301"/>
              <a:ext cx="213" cy="4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</p:grpSp>
      <p:sp>
        <p:nvSpPr>
          <p:cNvPr id="7177" name="Text Box 29"/>
          <p:cNvSpPr txBox="1">
            <a:spLocks noChangeArrowheads="1"/>
          </p:cNvSpPr>
          <p:nvPr/>
        </p:nvSpPr>
        <p:spPr bwMode="auto">
          <a:xfrm>
            <a:off x="7396774" y="4885012"/>
            <a:ext cx="304800" cy="219075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kern="1200" dirty="0">
                <a:solidFill>
                  <a:srgbClr val="FF3300"/>
                </a:solidFill>
              </a:rPr>
              <a:t>5</a:t>
            </a:r>
          </a:p>
        </p:txBody>
      </p:sp>
      <p:grpSp>
        <p:nvGrpSpPr>
          <p:cNvPr id="7178" name="Group 30"/>
          <p:cNvGrpSpPr>
            <a:grpSpLocks/>
          </p:cNvGrpSpPr>
          <p:nvPr/>
        </p:nvGrpSpPr>
        <p:grpSpPr bwMode="auto">
          <a:xfrm>
            <a:off x="7331686" y="4616725"/>
            <a:ext cx="923925" cy="887412"/>
            <a:chOff x="3467" y="-598"/>
            <a:chExt cx="947" cy="1023"/>
          </a:xfrm>
        </p:grpSpPr>
        <p:sp>
          <p:nvSpPr>
            <p:cNvPr id="7184" name="Oval 31"/>
            <p:cNvSpPr>
              <a:spLocks noChangeArrowheads="1"/>
            </p:cNvSpPr>
            <p:nvPr/>
          </p:nvSpPr>
          <p:spPr bwMode="auto">
            <a:xfrm>
              <a:off x="4115" y="109"/>
              <a:ext cx="299" cy="30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000" kern="1200"/>
                <a:t> C</a:t>
              </a:r>
            </a:p>
          </p:txBody>
        </p:sp>
        <p:sp>
          <p:nvSpPr>
            <p:cNvPr id="7185" name="Oval 32"/>
            <p:cNvSpPr>
              <a:spLocks noChangeArrowheads="1"/>
            </p:cNvSpPr>
            <p:nvPr/>
          </p:nvSpPr>
          <p:spPr bwMode="auto">
            <a:xfrm>
              <a:off x="3792" y="-598"/>
              <a:ext cx="299" cy="30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000" kern="1200"/>
                <a:t> A</a:t>
              </a:r>
            </a:p>
          </p:txBody>
        </p:sp>
        <p:sp>
          <p:nvSpPr>
            <p:cNvPr id="7186" name="Oval 33"/>
            <p:cNvSpPr>
              <a:spLocks noChangeArrowheads="1"/>
            </p:cNvSpPr>
            <p:nvPr/>
          </p:nvSpPr>
          <p:spPr bwMode="auto">
            <a:xfrm>
              <a:off x="3467" y="117"/>
              <a:ext cx="299" cy="30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000" kern="1200"/>
                <a:t> B</a:t>
              </a:r>
            </a:p>
          </p:txBody>
        </p:sp>
        <p:sp>
          <p:nvSpPr>
            <p:cNvPr id="7187" name="Line 34"/>
            <p:cNvSpPr>
              <a:spLocks noChangeShapeType="1"/>
            </p:cNvSpPr>
            <p:nvPr/>
          </p:nvSpPr>
          <p:spPr bwMode="auto">
            <a:xfrm flipH="1">
              <a:off x="3667" y="-301"/>
              <a:ext cx="200" cy="4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7188" name="Line 35"/>
            <p:cNvSpPr>
              <a:spLocks noChangeShapeType="1"/>
            </p:cNvSpPr>
            <p:nvPr/>
          </p:nvSpPr>
          <p:spPr bwMode="auto">
            <a:xfrm>
              <a:off x="4005" y="-301"/>
              <a:ext cx="213" cy="4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</p:grpSp>
      <p:sp>
        <p:nvSpPr>
          <p:cNvPr id="7179" name="Text Box 36"/>
          <p:cNvSpPr txBox="1">
            <a:spLocks noChangeArrowheads="1"/>
          </p:cNvSpPr>
          <p:nvPr/>
        </p:nvSpPr>
        <p:spPr bwMode="auto">
          <a:xfrm>
            <a:off x="7925411" y="4892950"/>
            <a:ext cx="304800" cy="219075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FF3300"/>
                </a:solidFill>
              </a:rPr>
              <a:t>3</a:t>
            </a:r>
          </a:p>
        </p:txBody>
      </p:sp>
      <p:sp>
        <p:nvSpPr>
          <p:cNvPr id="7180" name="Oval 38"/>
          <p:cNvSpPr>
            <a:spLocks noChangeArrowheads="1"/>
          </p:cNvSpPr>
          <p:nvPr/>
        </p:nvSpPr>
        <p:spPr bwMode="auto">
          <a:xfrm>
            <a:off x="6137091" y="5217519"/>
            <a:ext cx="292100" cy="2667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000" kern="1200"/>
              <a:t> C</a:t>
            </a:r>
          </a:p>
        </p:txBody>
      </p:sp>
      <p:sp>
        <p:nvSpPr>
          <p:cNvPr id="7181" name="Oval 39"/>
          <p:cNvSpPr>
            <a:spLocks noChangeArrowheads="1"/>
          </p:cNvSpPr>
          <p:nvPr/>
        </p:nvSpPr>
        <p:spPr bwMode="auto">
          <a:xfrm>
            <a:off x="5822766" y="4604744"/>
            <a:ext cx="290512" cy="2667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000" kern="1200" dirty="0"/>
              <a:t> A</a:t>
            </a:r>
          </a:p>
        </p:txBody>
      </p:sp>
      <p:sp>
        <p:nvSpPr>
          <p:cNvPr id="7182" name="Oval 40"/>
          <p:cNvSpPr>
            <a:spLocks noChangeArrowheads="1"/>
          </p:cNvSpPr>
          <p:nvPr/>
        </p:nvSpPr>
        <p:spPr bwMode="auto">
          <a:xfrm>
            <a:off x="5505266" y="5225457"/>
            <a:ext cx="292100" cy="2667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CC3300"/>
            </a:solidFill>
            <a:round/>
            <a:headEnd/>
            <a:tailEnd/>
          </a:ln>
        </p:spPr>
        <p:txBody>
          <a:bodyPr lIns="0" tIns="0" rIns="0" bIns="0"/>
          <a:lstStyle/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000" kern="1200"/>
              <a:t> B</a:t>
            </a:r>
          </a:p>
        </p:txBody>
      </p:sp>
      <p:sp>
        <p:nvSpPr>
          <p:cNvPr id="7183" name="Line 42"/>
          <p:cNvSpPr>
            <a:spLocks noChangeShapeType="1"/>
          </p:cNvSpPr>
          <p:nvPr/>
        </p:nvSpPr>
        <p:spPr bwMode="auto">
          <a:xfrm>
            <a:off x="6030728" y="4861919"/>
            <a:ext cx="207963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</p:spTree>
    <p:extLst>
      <p:ext uri="{BB962C8B-B14F-4D97-AF65-F5344CB8AC3E}">
        <p14:creationId xmlns:p14="http://schemas.microsoft.com/office/powerpoint/2010/main" val="3405056326"/>
      </p:ext>
    </p:extLst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F07F75D-088E-48DD-BD86-96E7E7C4264B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13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325438" y="451941"/>
            <a:ext cx="8229600" cy="835879"/>
          </a:xfrm>
        </p:spPr>
        <p:txBody>
          <a:bodyPr/>
          <a:lstStyle/>
          <a:p>
            <a:pPr algn="l"/>
            <a:r>
              <a:rPr lang="en-US" sz="40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</a:rPr>
              <a:t>Additional Graph Characteristics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0186" y="1385439"/>
            <a:ext cx="6171072" cy="4960770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7030A0"/>
                </a:solidFill>
              </a:rPr>
              <a:t>grap</a:t>
            </a:r>
            <a:r>
              <a:rPr lang="en-US" sz="2400" dirty="0">
                <a:solidFill>
                  <a:srgbClr val="7030A0"/>
                </a:solidFill>
              </a:rPr>
              <a:t>h</a:t>
            </a:r>
            <a:r>
              <a:rPr lang="en-US" sz="2400" dirty="0"/>
              <a:t> is a </a:t>
            </a:r>
            <a:r>
              <a:rPr lang="en-US" sz="2400" dirty="0">
                <a:solidFill>
                  <a:srgbClr val="7030A0"/>
                </a:solidFill>
              </a:rPr>
              <a:t>set of vertices and edges that connect them</a:t>
            </a:r>
            <a:r>
              <a:rPr lang="en-US" sz="2400" dirty="0"/>
              <a:t>: A, B, C, and e1, e2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7030A0"/>
                </a:solidFill>
              </a:rPr>
              <a:t>Directed </a:t>
            </a:r>
            <a:r>
              <a:rPr lang="en-US" sz="2400" dirty="0"/>
              <a:t>(</a:t>
            </a:r>
            <a:r>
              <a:rPr lang="en-US" sz="2400" i="1" dirty="0"/>
              <a:t>digraph</a:t>
            </a:r>
            <a:r>
              <a:rPr lang="en-US" sz="2400" dirty="0"/>
              <a:t>), </a:t>
            </a:r>
            <a:r>
              <a:rPr lang="en-US" sz="2400" dirty="0">
                <a:solidFill>
                  <a:srgbClr val="7030A0"/>
                </a:solidFill>
              </a:rPr>
              <a:t>weighted</a:t>
            </a:r>
            <a:r>
              <a:rPr lang="en-US" sz="2400" dirty="0"/>
              <a:t> graphs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400" dirty="0">
              <a:solidFill>
                <a:srgbClr val="0066FF"/>
              </a:solidFill>
            </a:endParaRP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b="1" dirty="0">
                <a:solidFill>
                  <a:srgbClr val="7030A0"/>
                </a:solidFill>
              </a:rPr>
              <a:t>Adjacent vertices </a:t>
            </a:r>
            <a:r>
              <a:rPr lang="en-US" sz="2400" dirty="0"/>
              <a:t>are connected by an edge: A and B, A and C are adjacent, but B and C are </a:t>
            </a:r>
            <a:r>
              <a:rPr lang="en-US" sz="2400" b="1" dirty="0">
                <a:solidFill>
                  <a:srgbClr val="7030A0"/>
                </a:solidFill>
              </a:rPr>
              <a:t>not</a:t>
            </a:r>
            <a:r>
              <a:rPr lang="en-US" sz="2400" b="1" dirty="0"/>
              <a:t> </a:t>
            </a:r>
            <a:r>
              <a:rPr lang="en-US" sz="2400" dirty="0"/>
              <a:t>adjacent</a:t>
            </a:r>
          </a:p>
        </p:txBody>
      </p:sp>
      <p:grpSp>
        <p:nvGrpSpPr>
          <p:cNvPr id="12293" name="Group 30"/>
          <p:cNvGrpSpPr>
            <a:grpSpLocks/>
          </p:cNvGrpSpPr>
          <p:nvPr/>
        </p:nvGrpSpPr>
        <p:grpSpPr bwMode="auto">
          <a:xfrm>
            <a:off x="7210425" y="1544048"/>
            <a:ext cx="1344613" cy="871537"/>
            <a:chOff x="4626" y="1061"/>
            <a:chExt cx="847" cy="549"/>
          </a:xfrm>
        </p:grpSpPr>
        <p:grpSp>
          <p:nvGrpSpPr>
            <p:cNvPr id="12334" name="Group 8"/>
            <p:cNvGrpSpPr>
              <a:grpSpLocks/>
            </p:cNvGrpSpPr>
            <p:nvPr/>
          </p:nvGrpSpPr>
          <p:grpSpPr bwMode="auto">
            <a:xfrm>
              <a:off x="4727" y="1061"/>
              <a:ext cx="618" cy="549"/>
              <a:chOff x="3264" y="1656"/>
              <a:chExt cx="783" cy="842"/>
            </a:xfrm>
          </p:grpSpPr>
          <p:grpSp>
            <p:nvGrpSpPr>
              <p:cNvPr id="12337" name="Group 9"/>
              <p:cNvGrpSpPr>
                <a:grpSpLocks/>
              </p:cNvGrpSpPr>
              <p:nvPr/>
            </p:nvGrpSpPr>
            <p:grpSpPr bwMode="auto">
              <a:xfrm>
                <a:off x="3264" y="1656"/>
                <a:ext cx="783" cy="842"/>
                <a:chOff x="3264" y="1656"/>
                <a:chExt cx="783" cy="842"/>
              </a:xfrm>
            </p:grpSpPr>
            <p:sp>
              <p:nvSpPr>
                <p:cNvPr id="12340" name="Oval 10"/>
                <p:cNvSpPr>
                  <a:spLocks noChangeArrowheads="1"/>
                </p:cNvSpPr>
                <p:nvPr/>
              </p:nvSpPr>
              <p:spPr bwMode="auto">
                <a:xfrm>
                  <a:off x="3800" y="2238"/>
                  <a:ext cx="247" cy="253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kern="1200"/>
                    <a:t> </a:t>
                  </a:r>
                  <a:r>
                    <a:rPr lang="en-US" sz="1200" kern="1200"/>
                    <a:t>C</a:t>
                  </a:r>
                </a:p>
              </p:txBody>
            </p:sp>
            <p:sp>
              <p:nvSpPr>
                <p:cNvPr id="12341" name="Oval 11"/>
                <p:cNvSpPr>
                  <a:spLocks noChangeArrowheads="1"/>
                </p:cNvSpPr>
                <p:nvPr/>
              </p:nvSpPr>
              <p:spPr bwMode="auto">
                <a:xfrm>
                  <a:off x="3533" y="1656"/>
                  <a:ext cx="247" cy="254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kern="1200"/>
                    <a:t> </a:t>
                  </a:r>
                  <a:r>
                    <a:rPr lang="en-US" sz="1200" kern="1200"/>
                    <a:t>A</a:t>
                  </a:r>
                </a:p>
              </p:txBody>
            </p:sp>
            <p:sp>
              <p:nvSpPr>
                <p:cNvPr id="12342" name="Oval 12"/>
                <p:cNvSpPr>
                  <a:spLocks noChangeArrowheads="1"/>
                </p:cNvSpPr>
                <p:nvPr/>
              </p:nvSpPr>
              <p:spPr bwMode="auto">
                <a:xfrm>
                  <a:off x="3264" y="2244"/>
                  <a:ext cx="247" cy="254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kern="1200"/>
                    <a:t> </a:t>
                  </a:r>
                  <a:r>
                    <a:rPr lang="en-US" sz="1200" kern="1200"/>
                    <a:t>B</a:t>
                  </a:r>
                </a:p>
              </p:txBody>
            </p:sp>
          </p:grpSp>
          <p:sp>
            <p:nvSpPr>
              <p:cNvPr id="12338" name="Line 13"/>
              <p:cNvSpPr>
                <a:spLocks noChangeShapeType="1"/>
              </p:cNvSpPr>
              <p:nvPr/>
            </p:nvSpPr>
            <p:spPr bwMode="auto">
              <a:xfrm flipH="1">
                <a:off x="3438" y="1902"/>
                <a:ext cx="164" cy="3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prstShdw prst="shdw13" dist="53882" dir="13500000">
                  <a:schemeClr val="bg2">
                    <a:alpha val="50000"/>
                  </a:schemeClr>
                </a:prstShdw>
              </a:effectLst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  <p:sp>
            <p:nvSpPr>
              <p:cNvPr id="12339" name="Line 14"/>
              <p:cNvSpPr>
                <a:spLocks noChangeShapeType="1"/>
              </p:cNvSpPr>
              <p:nvPr/>
            </p:nvSpPr>
            <p:spPr bwMode="auto">
              <a:xfrm>
                <a:off x="3739" y="1893"/>
                <a:ext cx="147" cy="3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prstShdw prst="shdw13" dist="53882" dir="13500000">
                  <a:schemeClr val="bg2">
                    <a:alpha val="50000"/>
                  </a:schemeClr>
                </a:prstShdw>
              </a:effectLst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</p:grpSp>
        <p:sp>
          <p:nvSpPr>
            <p:cNvPr id="12335" name="Text Box 15"/>
            <p:cNvSpPr txBox="1">
              <a:spLocks noChangeArrowheads="1"/>
            </p:cNvSpPr>
            <p:nvPr/>
          </p:nvSpPr>
          <p:spPr bwMode="auto">
            <a:xfrm>
              <a:off x="4626" y="1207"/>
              <a:ext cx="412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>
              <a:spAutoFit/>
            </a:bodyPr>
            <a:lstStyle/>
            <a:p>
              <a:pPr algn="ctr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sz="1800" kern="1200"/>
                <a:t>e</a:t>
              </a:r>
              <a:r>
                <a:rPr lang="en-US" sz="1200" kern="1200"/>
                <a:t>1</a:t>
              </a:r>
            </a:p>
          </p:txBody>
        </p:sp>
        <p:sp>
          <p:nvSpPr>
            <p:cNvPr id="12336" name="Text Box 16"/>
            <p:cNvSpPr txBox="1">
              <a:spLocks noChangeArrowheads="1"/>
            </p:cNvSpPr>
            <p:nvPr/>
          </p:nvSpPr>
          <p:spPr bwMode="auto">
            <a:xfrm>
              <a:off x="5061" y="1212"/>
              <a:ext cx="412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>
              <a:spAutoFit/>
            </a:bodyPr>
            <a:lstStyle/>
            <a:p>
              <a:pPr algn="ctr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sz="1800" kern="1200"/>
                <a:t>e</a:t>
              </a:r>
              <a:r>
                <a:rPr lang="en-US" sz="1200" kern="1200"/>
                <a:t>2</a:t>
              </a:r>
            </a:p>
          </p:txBody>
        </p:sp>
      </p:grpSp>
      <p:grpSp>
        <p:nvGrpSpPr>
          <p:cNvPr id="12295" name="Group 70"/>
          <p:cNvGrpSpPr>
            <a:grpSpLocks/>
          </p:cNvGrpSpPr>
          <p:nvPr/>
        </p:nvGrpSpPr>
        <p:grpSpPr bwMode="auto">
          <a:xfrm>
            <a:off x="3224363" y="3124628"/>
            <a:ext cx="968375" cy="887412"/>
            <a:chOff x="2400" y="1871"/>
            <a:chExt cx="610" cy="541"/>
          </a:xfrm>
        </p:grpSpPr>
        <p:sp>
          <p:nvSpPr>
            <p:cNvPr id="12323" name="Oval 25"/>
            <p:cNvSpPr>
              <a:spLocks noChangeArrowheads="1"/>
            </p:cNvSpPr>
            <p:nvPr/>
          </p:nvSpPr>
          <p:spPr bwMode="auto">
            <a:xfrm>
              <a:off x="2817" y="2245"/>
              <a:ext cx="193" cy="16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000" kern="1200"/>
                <a:t> </a:t>
              </a:r>
              <a:r>
                <a:rPr lang="en-US" kern="1200"/>
                <a:t>C</a:t>
              </a:r>
            </a:p>
          </p:txBody>
        </p:sp>
        <p:sp>
          <p:nvSpPr>
            <p:cNvPr id="12324" name="Oval 26"/>
            <p:cNvSpPr>
              <a:spLocks noChangeArrowheads="1"/>
            </p:cNvSpPr>
            <p:nvPr/>
          </p:nvSpPr>
          <p:spPr bwMode="auto">
            <a:xfrm>
              <a:off x="2609" y="1871"/>
              <a:ext cx="193" cy="1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000" kern="1200" dirty="0"/>
                <a:t> </a:t>
              </a:r>
              <a:r>
                <a:rPr lang="en-US" kern="1200" dirty="0"/>
                <a:t>A</a:t>
              </a:r>
            </a:p>
          </p:txBody>
        </p:sp>
        <p:sp>
          <p:nvSpPr>
            <p:cNvPr id="12325" name="Oval 27"/>
            <p:cNvSpPr>
              <a:spLocks noChangeArrowheads="1"/>
            </p:cNvSpPr>
            <p:nvPr/>
          </p:nvSpPr>
          <p:spPr bwMode="auto">
            <a:xfrm>
              <a:off x="2400" y="2249"/>
              <a:ext cx="193" cy="1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600" kern="1200"/>
                <a:t> </a:t>
              </a:r>
              <a:r>
                <a:rPr lang="en-US" kern="1200"/>
                <a:t>B</a:t>
              </a:r>
            </a:p>
          </p:txBody>
        </p:sp>
        <p:sp>
          <p:nvSpPr>
            <p:cNvPr id="12326" name="Line 28"/>
            <p:cNvSpPr>
              <a:spLocks noChangeShapeType="1"/>
            </p:cNvSpPr>
            <p:nvPr/>
          </p:nvSpPr>
          <p:spPr bwMode="auto">
            <a:xfrm flipH="1">
              <a:off x="2529" y="2028"/>
              <a:ext cx="129" cy="225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12327" name="Line 29"/>
            <p:cNvSpPr>
              <a:spLocks noChangeShapeType="1"/>
            </p:cNvSpPr>
            <p:nvPr/>
          </p:nvSpPr>
          <p:spPr bwMode="auto">
            <a:xfrm flipH="1" flipV="1">
              <a:off x="2765" y="2023"/>
              <a:ext cx="110" cy="20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</p:grpSp>
      <p:grpSp>
        <p:nvGrpSpPr>
          <p:cNvPr id="12296" name="Group 38"/>
          <p:cNvGrpSpPr>
            <a:grpSpLocks/>
          </p:cNvGrpSpPr>
          <p:nvPr/>
        </p:nvGrpSpPr>
        <p:grpSpPr bwMode="auto">
          <a:xfrm>
            <a:off x="5048857" y="3162464"/>
            <a:ext cx="1300163" cy="841375"/>
            <a:chOff x="4626" y="1061"/>
            <a:chExt cx="847" cy="549"/>
          </a:xfrm>
        </p:grpSpPr>
        <p:grpSp>
          <p:nvGrpSpPr>
            <p:cNvPr id="12314" name="Group 39"/>
            <p:cNvGrpSpPr>
              <a:grpSpLocks/>
            </p:cNvGrpSpPr>
            <p:nvPr/>
          </p:nvGrpSpPr>
          <p:grpSpPr bwMode="auto">
            <a:xfrm>
              <a:off x="4727" y="1061"/>
              <a:ext cx="618" cy="549"/>
              <a:chOff x="3264" y="1656"/>
              <a:chExt cx="783" cy="842"/>
            </a:xfrm>
          </p:grpSpPr>
          <p:grpSp>
            <p:nvGrpSpPr>
              <p:cNvPr id="12317" name="Group 40"/>
              <p:cNvGrpSpPr>
                <a:grpSpLocks/>
              </p:cNvGrpSpPr>
              <p:nvPr/>
            </p:nvGrpSpPr>
            <p:grpSpPr bwMode="auto">
              <a:xfrm>
                <a:off x="3264" y="1656"/>
                <a:ext cx="783" cy="842"/>
                <a:chOff x="3264" y="1656"/>
                <a:chExt cx="783" cy="842"/>
              </a:xfrm>
            </p:grpSpPr>
            <p:sp>
              <p:nvSpPr>
                <p:cNvPr id="12320" name="Oval 41"/>
                <p:cNvSpPr>
                  <a:spLocks noChangeArrowheads="1"/>
                </p:cNvSpPr>
                <p:nvPr/>
              </p:nvSpPr>
              <p:spPr bwMode="auto">
                <a:xfrm>
                  <a:off x="3800" y="2238"/>
                  <a:ext cx="247" cy="253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kern="1200"/>
                    <a:t> </a:t>
                  </a:r>
                  <a:r>
                    <a:rPr lang="en-US" sz="1200" kern="1200"/>
                    <a:t>C</a:t>
                  </a:r>
                </a:p>
              </p:txBody>
            </p:sp>
            <p:sp>
              <p:nvSpPr>
                <p:cNvPr id="12321" name="Oval 42"/>
                <p:cNvSpPr>
                  <a:spLocks noChangeArrowheads="1"/>
                </p:cNvSpPr>
                <p:nvPr/>
              </p:nvSpPr>
              <p:spPr bwMode="auto">
                <a:xfrm>
                  <a:off x="3533" y="1656"/>
                  <a:ext cx="247" cy="254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kern="1200"/>
                    <a:t> </a:t>
                  </a:r>
                  <a:r>
                    <a:rPr lang="en-US" sz="1200" kern="1200"/>
                    <a:t>A</a:t>
                  </a:r>
                </a:p>
              </p:txBody>
            </p:sp>
            <p:sp>
              <p:nvSpPr>
                <p:cNvPr id="12322" name="Oval 43"/>
                <p:cNvSpPr>
                  <a:spLocks noChangeArrowheads="1"/>
                </p:cNvSpPr>
                <p:nvPr/>
              </p:nvSpPr>
              <p:spPr bwMode="auto">
                <a:xfrm>
                  <a:off x="3264" y="2244"/>
                  <a:ext cx="247" cy="254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kern="1200"/>
                    <a:t> </a:t>
                  </a:r>
                  <a:r>
                    <a:rPr lang="en-US" sz="1200" kern="1200"/>
                    <a:t>B</a:t>
                  </a:r>
                </a:p>
              </p:txBody>
            </p:sp>
          </p:grpSp>
          <p:sp>
            <p:nvSpPr>
              <p:cNvPr id="12318" name="Line 44"/>
              <p:cNvSpPr>
                <a:spLocks noChangeShapeType="1"/>
              </p:cNvSpPr>
              <p:nvPr/>
            </p:nvSpPr>
            <p:spPr bwMode="auto">
              <a:xfrm flipH="1">
                <a:off x="3438" y="1902"/>
                <a:ext cx="164" cy="3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prstShdw prst="shdw13" dist="53882" dir="13500000">
                  <a:schemeClr val="bg2">
                    <a:alpha val="50000"/>
                  </a:schemeClr>
                </a:prstShdw>
              </a:effectLst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  <p:sp>
            <p:nvSpPr>
              <p:cNvPr id="12319" name="Line 45"/>
              <p:cNvSpPr>
                <a:spLocks noChangeShapeType="1"/>
              </p:cNvSpPr>
              <p:nvPr/>
            </p:nvSpPr>
            <p:spPr bwMode="auto">
              <a:xfrm>
                <a:off x="3739" y="1893"/>
                <a:ext cx="147" cy="3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prstShdw prst="shdw13" dist="53882" dir="13500000">
                  <a:schemeClr val="bg2">
                    <a:alpha val="50000"/>
                  </a:schemeClr>
                </a:prstShdw>
              </a:effectLst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</p:grpSp>
        <p:sp>
          <p:nvSpPr>
            <p:cNvPr id="12315" name="Text Box 46"/>
            <p:cNvSpPr txBox="1">
              <a:spLocks noChangeArrowheads="1"/>
            </p:cNvSpPr>
            <p:nvPr/>
          </p:nvSpPr>
          <p:spPr bwMode="auto">
            <a:xfrm>
              <a:off x="4626" y="1207"/>
              <a:ext cx="412" cy="1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>
              <a:spAutoFit/>
            </a:bodyPr>
            <a:lstStyle/>
            <a:p>
              <a:pPr algn="ctr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CC3300"/>
                  </a:solidFill>
                </a:rPr>
                <a:t>21</a:t>
              </a:r>
            </a:p>
          </p:txBody>
        </p:sp>
        <p:sp>
          <p:nvSpPr>
            <p:cNvPr id="12316" name="Text Box 47"/>
            <p:cNvSpPr txBox="1">
              <a:spLocks noChangeArrowheads="1"/>
            </p:cNvSpPr>
            <p:nvPr/>
          </p:nvSpPr>
          <p:spPr bwMode="auto">
            <a:xfrm>
              <a:off x="5061" y="1212"/>
              <a:ext cx="412" cy="1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>
              <a:spAutoFit/>
            </a:bodyPr>
            <a:lstStyle/>
            <a:p>
              <a:pPr algn="ctr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CC3300"/>
                  </a:solidFill>
                </a:rPr>
                <a:t>10</a:t>
              </a:r>
            </a:p>
          </p:txBody>
        </p:sp>
      </p:grpSp>
      <p:grpSp>
        <p:nvGrpSpPr>
          <p:cNvPr id="12297" name="Group 71"/>
          <p:cNvGrpSpPr>
            <a:grpSpLocks/>
          </p:cNvGrpSpPr>
          <p:nvPr/>
        </p:nvGrpSpPr>
        <p:grpSpPr bwMode="auto">
          <a:xfrm>
            <a:off x="7239000" y="3092450"/>
            <a:ext cx="1316038" cy="871538"/>
            <a:chOff x="4560" y="1911"/>
            <a:chExt cx="829" cy="549"/>
          </a:xfrm>
        </p:grpSpPr>
        <p:sp>
          <p:nvSpPr>
            <p:cNvPr id="12308" name="Text Box 56"/>
            <p:cNvSpPr txBox="1">
              <a:spLocks noChangeArrowheads="1"/>
            </p:cNvSpPr>
            <p:nvPr/>
          </p:nvSpPr>
          <p:spPr bwMode="auto">
            <a:xfrm>
              <a:off x="4560" y="2061"/>
              <a:ext cx="398" cy="19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>
              <a:spAutoFit/>
            </a:bodyPr>
            <a:lstStyle/>
            <a:p>
              <a:pPr algn="ctr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CC3300"/>
                  </a:solidFill>
                </a:rPr>
                <a:t>21</a:t>
              </a:r>
            </a:p>
          </p:txBody>
        </p:sp>
        <p:sp>
          <p:nvSpPr>
            <p:cNvPr id="12309" name="Text Box 57"/>
            <p:cNvSpPr txBox="1">
              <a:spLocks noChangeArrowheads="1"/>
            </p:cNvSpPr>
            <p:nvPr/>
          </p:nvSpPr>
          <p:spPr bwMode="auto">
            <a:xfrm>
              <a:off x="4991" y="2075"/>
              <a:ext cx="398" cy="19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>
              <a:spAutoFit/>
            </a:bodyPr>
            <a:lstStyle/>
            <a:p>
              <a:pPr algn="ctr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CC3300"/>
                  </a:solidFill>
                </a:rPr>
                <a:t>80</a:t>
              </a:r>
            </a:p>
          </p:txBody>
        </p:sp>
        <p:grpSp>
          <p:nvGrpSpPr>
            <p:cNvPr id="12310" name="Group 64"/>
            <p:cNvGrpSpPr>
              <a:grpSpLocks/>
            </p:cNvGrpSpPr>
            <p:nvPr/>
          </p:nvGrpSpPr>
          <p:grpSpPr bwMode="auto">
            <a:xfrm>
              <a:off x="4663" y="1911"/>
              <a:ext cx="618" cy="549"/>
              <a:chOff x="3264" y="1656"/>
              <a:chExt cx="783" cy="842"/>
            </a:xfrm>
          </p:grpSpPr>
          <p:sp>
            <p:nvSpPr>
              <p:cNvPr id="12311" name="Oval 65"/>
              <p:cNvSpPr>
                <a:spLocks noChangeArrowheads="1"/>
              </p:cNvSpPr>
              <p:nvPr/>
            </p:nvSpPr>
            <p:spPr bwMode="auto">
              <a:xfrm>
                <a:off x="3800" y="2238"/>
                <a:ext cx="247" cy="25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kern="1200" dirty="0"/>
                  <a:t> </a:t>
                </a:r>
                <a:r>
                  <a:rPr lang="en-US" sz="1200" kern="1200" dirty="0"/>
                  <a:t>C</a:t>
                </a:r>
              </a:p>
            </p:txBody>
          </p:sp>
          <p:sp>
            <p:nvSpPr>
              <p:cNvPr id="12312" name="Oval 66"/>
              <p:cNvSpPr>
                <a:spLocks noChangeArrowheads="1"/>
              </p:cNvSpPr>
              <p:nvPr/>
            </p:nvSpPr>
            <p:spPr bwMode="auto">
              <a:xfrm>
                <a:off x="3533" y="1656"/>
                <a:ext cx="247" cy="25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kern="1200"/>
                  <a:t> </a:t>
                </a:r>
                <a:r>
                  <a:rPr lang="en-US" sz="1200" kern="1200"/>
                  <a:t>A</a:t>
                </a:r>
              </a:p>
            </p:txBody>
          </p:sp>
          <p:sp>
            <p:nvSpPr>
              <p:cNvPr id="12313" name="Oval 67"/>
              <p:cNvSpPr>
                <a:spLocks noChangeArrowheads="1"/>
              </p:cNvSpPr>
              <p:nvPr/>
            </p:nvSpPr>
            <p:spPr bwMode="auto">
              <a:xfrm>
                <a:off x="3264" y="2244"/>
                <a:ext cx="247" cy="25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kern="1200"/>
                  <a:t> </a:t>
                </a:r>
                <a:r>
                  <a:rPr lang="en-US" sz="1200" kern="1200"/>
                  <a:t>B</a:t>
                </a:r>
              </a:p>
            </p:txBody>
          </p:sp>
        </p:grpSp>
      </p:grpSp>
      <p:grpSp>
        <p:nvGrpSpPr>
          <p:cNvPr id="12298" name="Group 72"/>
          <p:cNvGrpSpPr>
            <a:grpSpLocks/>
          </p:cNvGrpSpPr>
          <p:nvPr/>
        </p:nvGrpSpPr>
        <p:grpSpPr bwMode="auto">
          <a:xfrm>
            <a:off x="7380287" y="4661596"/>
            <a:ext cx="981075" cy="871537"/>
            <a:chOff x="901" y="1888"/>
            <a:chExt cx="618" cy="549"/>
          </a:xfrm>
        </p:grpSpPr>
        <p:grpSp>
          <p:nvGrpSpPr>
            <p:cNvPr id="12302" name="Group 73"/>
            <p:cNvGrpSpPr>
              <a:grpSpLocks/>
            </p:cNvGrpSpPr>
            <p:nvPr/>
          </p:nvGrpSpPr>
          <p:grpSpPr bwMode="auto">
            <a:xfrm>
              <a:off x="901" y="1888"/>
              <a:ext cx="618" cy="549"/>
              <a:chOff x="3264" y="1656"/>
              <a:chExt cx="783" cy="842"/>
            </a:xfrm>
          </p:grpSpPr>
          <p:sp>
            <p:nvSpPr>
              <p:cNvPr id="12305" name="Oval 74"/>
              <p:cNvSpPr>
                <a:spLocks noChangeArrowheads="1"/>
              </p:cNvSpPr>
              <p:nvPr/>
            </p:nvSpPr>
            <p:spPr bwMode="auto">
              <a:xfrm>
                <a:off x="3800" y="2238"/>
                <a:ext cx="247" cy="25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kern="1200" dirty="0"/>
                  <a:t> </a:t>
                </a:r>
                <a:r>
                  <a:rPr lang="en-US" sz="1200" kern="1200" dirty="0"/>
                  <a:t>C</a:t>
                </a:r>
              </a:p>
            </p:txBody>
          </p:sp>
          <p:sp>
            <p:nvSpPr>
              <p:cNvPr id="12306" name="Oval 75"/>
              <p:cNvSpPr>
                <a:spLocks noChangeArrowheads="1"/>
              </p:cNvSpPr>
              <p:nvPr/>
            </p:nvSpPr>
            <p:spPr bwMode="auto">
              <a:xfrm>
                <a:off x="3533" y="1656"/>
                <a:ext cx="247" cy="25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kern="1200"/>
                  <a:t> </a:t>
                </a:r>
                <a:r>
                  <a:rPr lang="en-US" sz="1200" kern="1200"/>
                  <a:t>A</a:t>
                </a:r>
              </a:p>
            </p:txBody>
          </p:sp>
          <p:sp>
            <p:nvSpPr>
              <p:cNvPr id="12307" name="Oval 76"/>
              <p:cNvSpPr>
                <a:spLocks noChangeArrowheads="1"/>
              </p:cNvSpPr>
              <p:nvPr/>
            </p:nvSpPr>
            <p:spPr bwMode="auto">
              <a:xfrm>
                <a:off x="3264" y="2244"/>
                <a:ext cx="247" cy="25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kern="1200"/>
                  <a:t> </a:t>
                </a:r>
                <a:r>
                  <a:rPr lang="en-US" sz="1200" kern="1200"/>
                  <a:t>B</a:t>
                </a:r>
              </a:p>
            </p:txBody>
          </p:sp>
        </p:grpSp>
        <p:sp>
          <p:nvSpPr>
            <p:cNvPr id="12303" name="Line 77"/>
            <p:cNvSpPr>
              <a:spLocks noChangeShapeType="1"/>
            </p:cNvSpPr>
            <p:nvPr/>
          </p:nvSpPr>
          <p:spPr bwMode="auto">
            <a:xfrm flipH="1">
              <a:off x="1038" y="2048"/>
              <a:ext cx="130" cy="23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12304" name="Line 78"/>
            <p:cNvSpPr>
              <a:spLocks noChangeShapeType="1"/>
            </p:cNvSpPr>
            <p:nvPr/>
          </p:nvSpPr>
          <p:spPr bwMode="auto">
            <a:xfrm>
              <a:off x="1276" y="2043"/>
              <a:ext cx="116" cy="2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</p:grpSp>
      <p:sp>
        <p:nvSpPr>
          <p:cNvPr id="12300" name="Line 28"/>
          <p:cNvSpPr>
            <a:spLocks noChangeShapeType="1"/>
          </p:cNvSpPr>
          <p:nvPr/>
        </p:nvSpPr>
        <p:spPr bwMode="auto">
          <a:xfrm flipH="1">
            <a:off x="7607300" y="3352800"/>
            <a:ext cx="204788" cy="368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  <p:sp>
        <p:nvSpPr>
          <p:cNvPr id="12301" name="Line 29"/>
          <p:cNvSpPr>
            <a:spLocks noChangeShapeType="1"/>
          </p:cNvSpPr>
          <p:nvPr/>
        </p:nvSpPr>
        <p:spPr bwMode="auto">
          <a:xfrm flipH="1" flipV="1">
            <a:off x="7996238" y="3344863"/>
            <a:ext cx="174625" cy="339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</p:spTree>
    <p:extLst>
      <p:ext uri="{BB962C8B-B14F-4D97-AF65-F5344CB8AC3E}">
        <p14:creationId xmlns:p14="http://schemas.microsoft.com/office/powerpoint/2010/main" val="2039350366"/>
      </p:ext>
    </p:extLst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7A712DA6-05AD-4AA0-9389-99C876FE3030}" type="slidenum">
              <a:rPr lang="en-US">
                <a:solidFill>
                  <a:srgbClr val="000000"/>
                </a:solidFill>
              </a:rPr>
              <a:pPr/>
              <a:t>14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76997"/>
            <a:ext cx="8229600" cy="842204"/>
          </a:xfrm>
        </p:spPr>
        <p:txBody>
          <a:bodyPr/>
          <a:lstStyle/>
          <a:p>
            <a:pPr algn="l" eaLnBrk="1" hangingPunct="1"/>
            <a:r>
              <a:rPr lang="en-US" sz="40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</a:rPr>
              <a:t>Undirected Graphs</a:t>
            </a:r>
          </a:p>
        </p:txBody>
      </p:sp>
      <p:pic>
        <p:nvPicPr>
          <p:cNvPr id="2458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" y="1618337"/>
            <a:ext cx="7088257" cy="4204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ECC444-F8EC-44A7-A8E5-A77E2F0F2654}"/>
              </a:ext>
            </a:extLst>
          </p:cNvPr>
          <p:cNvSpPr/>
          <p:nvPr/>
        </p:nvSpPr>
        <p:spPr>
          <a:xfrm>
            <a:off x="685800" y="6067673"/>
            <a:ext cx="35461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Times New Roman"/>
                <a:cs typeface="Times New Roman"/>
                <a:sym typeface="Times New Roman"/>
              </a:rPr>
              <a:t>Can I get to </a:t>
            </a:r>
            <a:r>
              <a:rPr lang="en-US" sz="2000" b="1" dirty="0">
                <a:solidFill>
                  <a:srgbClr val="7030A0"/>
                </a:solidFill>
                <a:latin typeface="Times New Roman"/>
                <a:cs typeface="Times New Roman"/>
                <a:sym typeface="Times New Roman"/>
              </a:rPr>
              <a:t>NY</a:t>
            </a:r>
            <a:r>
              <a:rPr lang="en-US" sz="2000" dirty="0">
                <a:solidFill>
                  <a:srgbClr val="0070C0"/>
                </a:solidFill>
                <a:latin typeface="Times New Roman"/>
                <a:cs typeface="Times New Roman"/>
                <a:sym typeface="Times New Roman"/>
              </a:rPr>
              <a:t> from </a:t>
            </a:r>
            <a:r>
              <a:rPr lang="en-US" sz="2000" b="1" dirty="0">
                <a:solidFill>
                  <a:srgbClr val="7030A0"/>
                </a:solidFill>
                <a:latin typeface="Times New Roman"/>
                <a:cs typeface="Times New Roman"/>
                <a:sym typeface="Times New Roman"/>
              </a:rPr>
              <a:t>Omaha</a:t>
            </a:r>
            <a:r>
              <a:rPr lang="en-US" sz="2000" dirty="0">
                <a:solidFill>
                  <a:srgbClr val="0070C0"/>
                </a:solidFill>
                <a:latin typeface="Times New Roman"/>
                <a:cs typeface="Times New Roman"/>
                <a:sym typeface="Times New Roman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42990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64A986BD-9CDB-494B-B07E-58122B784CC5}" type="slidenum">
              <a:rPr lang="en-US">
                <a:solidFill>
                  <a:srgbClr val="000000"/>
                </a:solidFill>
              </a:rPr>
              <a:pPr/>
              <a:t>15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40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</a:rPr>
              <a:t>Directed Graphs </a:t>
            </a:r>
            <a:r>
              <a:rPr lang="en-US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</a:rPr>
              <a:t>(</a:t>
            </a:r>
            <a:r>
              <a:rPr lang="en-US" b="1" dirty="0" err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</a:rPr>
              <a:t>DiGraphs</a:t>
            </a:r>
            <a:r>
              <a:rPr lang="en-US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</a:rPr>
              <a:t>)</a:t>
            </a:r>
          </a:p>
        </p:txBody>
      </p:sp>
      <p:pic>
        <p:nvPicPr>
          <p:cNvPr id="2560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88140"/>
            <a:ext cx="769937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0976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8048" y="1828799"/>
            <a:ext cx="5127053" cy="3726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2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64A986BD-9CDB-494B-B07E-58122B784CC5}" type="slidenum">
              <a:rPr lang="en-US">
                <a:solidFill>
                  <a:srgbClr val="000000"/>
                </a:solidFill>
              </a:rPr>
              <a:pPr/>
              <a:t>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96664"/>
            <a:ext cx="8229600" cy="933189"/>
          </a:xfrm>
        </p:spPr>
        <p:txBody>
          <a:bodyPr/>
          <a:lstStyle/>
          <a:p>
            <a:pPr algn="l" eaLnBrk="1" hangingPunct="1"/>
            <a:r>
              <a:rPr lang="en-US" sz="40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</a:rPr>
              <a:t>Weighted Graphs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2143" y="1556543"/>
            <a:ext cx="4267200" cy="29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25D928-4DE1-40B9-86F7-32010A22B1CA}"/>
              </a:ext>
            </a:extLst>
          </p:cNvPr>
          <p:cNvSpPr/>
          <p:nvPr/>
        </p:nvSpPr>
        <p:spPr>
          <a:xfrm>
            <a:off x="719066" y="5854007"/>
            <a:ext cx="4932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Times New Roman"/>
                <a:cs typeface="Times New Roman"/>
              </a:rPr>
              <a:t>“Best” way to travel between two end points</a:t>
            </a:r>
          </a:p>
        </p:txBody>
      </p:sp>
    </p:spTree>
    <p:extLst>
      <p:ext uri="{BB962C8B-B14F-4D97-AF65-F5344CB8AC3E}">
        <p14:creationId xmlns:p14="http://schemas.microsoft.com/office/powerpoint/2010/main" val="1459256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 noGrp="1"/>
          </p:cNvSpPr>
          <p:nvPr>
            <p:ph type="title"/>
          </p:nvPr>
        </p:nvSpPr>
        <p:spPr>
          <a:xfrm>
            <a:off x="302154" y="104754"/>
            <a:ext cx="8513234" cy="81604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Graph</a:t>
            </a:r>
            <a:r>
              <a:rPr dirty="0"/>
              <a:t>s</a:t>
            </a:r>
            <a:r>
              <a:rPr lang="en-US" dirty="0"/>
              <a:t> </a:t>
            </a:r>
            <a:r>
              <a:rPr lang="en-US" sz="3100" dirty="0"/>
              <a:t>(Connected, Complete or Disconnected)</a:t>
            </a:r>
            <a:endParaRPr sz="4000" dirty="0"/>
          </a:p>
        </p:txBody>
      </p:sp>
      <p:sp>
        <p:nvSpPr>
          <p:cNvPr id="65" name="FIGURE 29-4 Undirected graphs"/>
          <p:cNvSpPr txBox="1"/>
          <p:nvPr/>
        </p:nvSpPr>
        <p:spPr>
          <a:xfrm>
            <a:off x="443970" y="5684606"/>
            <a:ext cx="8229601" cy="489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>
            <a:lvl1pPr defTabSz="749808">
              <a:defRPr sz="2952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000" b="0" dirty="0"/>
              <a:t>Undirected graphs</a:t>
            </a:r>
          </a:p>
        </p:txBody>
      </p:sp>
      <p:pic>
        <p:nvPicPr>
          <p:cNvPr id="66" name="Illustration of undirected graphs.&#10;&#10;Picture 2" descr="Illustration of undirected graphs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0341" y="1490192"/>
            <a:ext cx="1979348" cy="1679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llustration of undirected graphs.&#10;&#10;Picture 2" descr="Illustration of undirected graphs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57036" y="1490192"/>
            <a:ext cx="1324748" cy="1679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Illustration of undirected graphs.&#10;&#10;Picture 2" descr="Illustration of undirected graphs.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22377" y="1484810"/>
            <a:ext cx="2230515" cy="16792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5805247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 noGrp="1"/>
          </p:cNvSpPr>
          <p:nvPr>
            <p:ph type="title"/>
          </p:nvPr>
        </p:nvSpPr>
        <p:spPr>
          <a:xfrm>
            <a:off x="302154" y="155243"/>
            <a:ext cx="8513234" cy="81604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Complete Graph</a:t>
            </a:r>
            <a:r>
              <a:rPr dirty="0"/>
              <a:t>s</a:t>
            </a:r>
            <a:r>
              <a:rPr lang="en-US" dirty="0"/>
              <a:t> </a:t>
            </a:r>
            <a:endParaRPr sz="4000" dirty="0"/>
          </a:p>
        </p:txBody>
      </p:sp>
      <p:pic>
        <p:nvPicPr>
          <p:cNvPr id="7" name="Picture 5" descr="37461_CH09_FIG09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9034" y="1305372"/>
            <a:ext cx="4849695" cy="249800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220852694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/>
          <p:cNvSpPr txBox="1">
            <a:spLocks noGrp="1"/>
          </p:cNvSpPr>
          <p:nvPr>
            <p:ph type="title"/>
          </p:nvPr>
        </p:nvSpPr>
        <p:spPr>
          <a:xfrm>
            <a:off x="249435" y="133599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Adjacency | </a:t>
            </a:r>
            <a:r>
              <a:rPr dirty="0"/>
              <a:t>Directed Graphs</a:t>
            </a:r>
          </a:p>
        </p:txBody>
      </p:sp>
      <p:sp>
        <p:nvSpPr>
          <p:cNvPr id="71" name="FIGURE 29-5 Vertex A is adjacent to vertex B, but B is not adjacent to A"/>
          <p:cNvSpPr txBox="1">
            <a:spLocks noGrp="1"/>
          </p:cNvSpPr>
          <p:nvPr>
            <p:ph type="body" sz="quarter" idx="1"/>
          </p:nvPr>
        </p:nvSpPr>
        <p:spPr>
          <a:xfrm>
            <a:off x="902971" y="954215"/>
            <a:ext cx="2701531" cy="1319085"/>
          </a:xfrm>
          <a:prstGeom prst="rect">
            <a:avLst/>
          </a:prstGeom>
        </p:spPr>
        <p:txBody>
          <a:bodyPr>
            <a:normAutofit/>
          </a:bodyPr>
          <a:lstStyle>
            <a:lvl1pPr defTabSz="475487">
              <a:defRPr sz="2288"/>
            </a:lvl1pPr>
          </a:lstStyle>
          <a:p>
            <a:r>
              <a:rPr sz="2000" dirty="0"/>
              <a:t>Vertex A is adjacent to vertex B, but B is not adjacent to A</a:t>
            </a:r>
          </a:p>
        </p:txBody>
      </p:sp>
      <p:pic>
        <p:nvPicPr>
          <p:cNvPr id="72" name="Vertex A is adjacent to vertex B, but B is not adjacent to A.&#10;&#10;Picture 2" descr="Vertex A is adjacent to vertex B, but B is not adjacent to A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7692" y="1350879"/>
            <a:ext cx="2727815" cy="742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A figure illustrates the breadth first traversal.&#10;&#10;Picture 2" descr="A figure illustrates the breadth first traversal.Picture 2"/>
          <p:cNvPicPr>
            <a:picLocks noChangeAspect="1"/>
          </p:cNvPicPr>
          <p:nvPr/>
        </p:nvPicPr>
        <p:blipFill rotWithShape="1">
          <a:blip r:embed="rId4">
            <a:extLst/>
          </a:blip>
          <a:srcRect r="73352" b="33498"/>
          <a:stretch/>
        </p:blipFill>
        <p:spPr>
          <a:xfrm>
            <a:off x="1266957" y="2868329"/>
            <a:ext cx="2274277" cy="2488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1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defTabSz="713231">
              <a:defRPr sz="3432"/>
            </a:pPr>
            <a:r>
              <a:rPr lang="en-US" dirty="0"/>
              <a:t>Module 20 - Graphs</a:t>
            </a:r>
            <a:endParaRPr baseline="30018" dirty="0"/>
          </a:p>
        </p:txBody>
      </p:sp>
      <p:sp>
        <p:nvSpPr>
          <p:cNvPr id="46" name="Shape 199"/>
          <p:cNvSpPr txBox="1"/>
          <p:nvPr/>
        </p:nvSpPr>
        <p:spPr>
          <a:xfrm>
            <a:off x="4826000" y="1421040"/>
            <a:ext cx="3657600" cy="1554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44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2000" dirty="0"/>
              <a:t>Ch. 29 – </a:t>
            </a:r>
            <a:r>
              <a:rPr sz="2000" dirty="0"/>
              <a:t>Graphs</a:t>
            </a:r>
            <a:endParaRPr lang="en-US" sz="2000" dirty="0"/>
          </a:p>
          <a:p>
            <a:r>
              <a:rPr lang="en-US" sz="2000" dirty="0"/>
              <a:t>Ch. 30 – Graph Implementation</a:t>
            </a:r>
            <a:endParaRPr sz="2000" dirty="0"/>
          </a:p>
        </p:txBody>
      </p:sp>
      <p:pic>
        <p:nvPicPr>
          <p:cNvPr id="4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413" y="1421040"/>
            <a:ext cx="4124641" cy="4776560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1"/>
          <p:cNvSpPr txBox="1">
            <a:spLocks noGrp="1"/>
          </p:cNvSpPr>
          <p:nvPr>
            <p:ph type="title"/>
          </p:nvPr>
        </p:nvSpPr>
        <p:spPr>
          <a:xfrm>
            <a:off x="249435" y="136476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Common </a:t>
            </a:r>
            <a:r>
              <a:rPr dirty="0"/>
              <a:t>Graph Traversal</a:t>
            </a:r>
            <a:r>
              <a:rPr lang="en-US" dirty="0"/>
              <a:t> Orders</a:t>
            </a:r>
            <a:endParaRPr dirty="0"/>
          </a:p>
        </p:txBody>
      </p:sp>
      <p:pic>
        <p:nvPicPr>
          <p:cNvPr id="87" name="A figure illustrates the visitation order of 2 traversals.&#10;&#10;Picture 2" descr="A figure illustrates the visitation order of 2 traversals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9435" y="1276454"/>
            <a:ext cx="4064001" cy="3295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A figure illustrates the visitation order of 2 traversals.&#10;&#10;Picture 2" descr="A figure illustrates the visitation order of 2 traversals.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98999" y="1363082"/>
            <a:ext cx="4064001" cy="337365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431292" y="5292935"/>
            <a:ext cx="82814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More complicated than traversing a list or a binary tree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7030A0"/>
                </a:solidFill>
              </a:rPr>
              <a:t>Any node </a:t>
            </a:r>
            <a:r>
              <a:rPr lang="en-US" sz="1800" dirty="0"/>
              <a:t>in a graph can be the </a:t>
            </a:r>
            <a:r>
              <a:rPr lang="en-US" sz="1800" b="1" dirty="0">
                <a:solidFill>
                  <a:srgbClr val="7030A0"/>
                </a:solidFill>
              </a:rPr>
              <a:t>starting</a:t>
            </a:r>
            <a:r>
              <a:rPr lang="en-US" sz="1800" dirty="0"/>
              <a:t> point for the traversal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7030A0"/>
                </a:solidFill>
              </a:rPr>
              <a:t>Many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rgbClr val="7030A0"/>
                </a:solidFill>
              </a:rPr>
              <a:t>choices</a:t>
            </a:r>
            <a:r>
              <a:rPr lang="en-US" sz="1800" b="1" dirty="0"/>
              <a:t> </a:t>
            </a:r>
            <a:r>
              <a:rPr lang="en-US" sz="1800" dirty="0"/>
              <a:t>for which node to visit </a:t>
            </a:r>
            <a:r>
              <a:rPr lang="en-US" sz="1800" dirty="0">
                <a:solidFill>
                  <a:srgbClr val="7030A0"/>
                </a:solidFill>
              </a:rPr>
              <a:t>next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CCA8C40-945D-4F33-B57A-4BC39B0973E1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21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431007" y="441325"/>
            <a:ext cx="8229600" cy="901700"/>
          </a:xfrm>
        </p:spPr>
        <p:txBody>
          <a:bodyPr/>
          <a:lstStyle/>
          <a:p>
            <a:pPr algn="l"/>
            <a:r>
              <a:rPr lang="en-US" sz="40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</a:rPr>
              <a:t>Depth-First (Pre-order) Traversal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5425" y="1600200"/>
            <a:ext cx="8664575" cy="4932363"/>
          </a:xfrm>
        </p:spPr>
        <p:txBody>
          <a:bodyPr/>
          <a:lstStyle/>
          <a:p>
            <a:r>
              <a:rPr lang="en-US" sz="2400" dirty="0"/>
              <a:t>All of a vertex’s </a:t>
            </a:r>
            <a:r>
              <a:rPr lang="en-US" sz="2400" b="1" dirty="0">
                <a:solidFill>
                  <a:srgbClr val="7030A0"/>
                </a:solidFill>
              </a:rPr>
              <a:t>decedents</a:t>
            </a:r>
            <a:r>
              <a:rPr lang="en-US" sz="2400" dirty="0"/>
              <a:t> are visited </a:t>
            </a:r>
            <a:r>
              <a:rPr lang="en-US" sz="2400" b="1" dirty="0">
                <a:solidFill>
                  <a:srgbClr val="7030A0"/>
                </a:solidFill>
              </a:rPr>
              <a:t>before</a:t>
            </a:r>
            <a:r>
              <a:rPr lang="en-US" sz="2400" dirty="0"/>
              <a:t> any of its </a:t>
            </a:r>
            <a:r>
              <a:rPr lang="en-US" sz="2400" b="1" dirty="0">
                <a:solidFill>
                  <a:srgbClr val="7030A0"/>
                </a:solidFill>
              </a:rPr>
              <a:t>siblings</a:t>
            </a:r>
            <a:r>
              <a:rPr lang="en-US" sz="2400" dirty="0"/>
              <a:t> are visited</a:t>
            </a:r>
          </a:p>
          <a:p>
            <a:pPr lvl="1"/>
            <a:r>
              <a:rPr lang="en-US" sz="2000" dirty="0"/>
              <a:t>A vertex’s siblings are all nodes adjacent to the node previously visited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2000" dirty="0">
                <a:solidFill>
                  <a:srgbClr val="7030A0"/>
                </a:solidFill>
              </a:rPr>
              <a:t>What’s the traversal order?</a:t>
            </a:r>
          </a:p>
          <a:p>
            <a:pPr lvl="1"/>
            <a:r>
              <a:rPr lang="en-US" sz="2000" dirty="0">
                <a:solidFill>
                  <a:srgbClr val="7030A0"/>
                </a:solidFill>
              </a:rPr>
              <a:t>Who are the decedents?</a:t>
            </a:r>
          </a:p>
        </p:txBody>
      </p:sp>
      <p:grpSp>
        <p:nvGrpSpPr>
          <p:cNvPr id="24584" name="Group 56"/>
          <p:cNvGrpSpPr>
            <a:grpSpLocks/>
          </p:cNvGrpSpPr>
          <p:nvPr/>
        </p:nvGrpSpPr>
        <p:grpSpPr bwMode="auto">
          <a:xfrm>
            <a:off x="2447926" y="3469481"/>
            <a:ext cx="2825750" cy="1443037"/>
            <a:chOff x="871" y="3225"/>
            <a:chExt cx="1780" cy="909"/>
          </a:xfrm>
        </p:grpSpPr>
        <p:sp>
          <p:nvSpPr>
            <p:cNvPr id="24592" name="AutoShape 57"/>
            <p:cNvSpPr>
              <a:spLocks noChangeAspect="1" noChangeArrowheads="1"/>
            </p:cNvSpPr>
            <p:nvPr/>
          </p:nvSpPr>
          <p:spPr bwMode="auto">
            <a:xfrm>
              <a:off x="871" y="3225"/>
              <a:ext cx="1780" cy="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4593" name="Oval 58"/>
            <p:cNvSpPr>
              <a:spLocks noChangeArrowheads="1"/>
            </p:cNvSpPr>
            <p:nvPr/>
          </p:nvSpPr>
          <p:spPr bwMode="auto">
            <a:xfrm>
              <a:off x="1953" y="3338"/>
              <a:ext cx="180" cy="180"/>
            </a:xfrm>
            <a:prstGeom prst="ellipse">
              <a:avLst/>
            </a:prstGeom>
            <a:solidFill>
              <a:srgbClr val="CC3300">
                <a:alpha val="34117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 1</a:t>
              </a:r>
            </a:p>
          </p:txBody>
        </p:sp>
        <p:sp>
          <p:nvSpPr>
            <p:cNvPr id="24594" name="Oval 59"/>
            <p:cNvSpPr>
              <a:spLocks noChangeArrowheads="1"/>
            </p:cNvSpPr>
            <p:nvPr/>
          </p:nvSpPr>
          <p:spPr bwMode="auto">
            <a:xfrm>
              <a:off x="1074" y="3954"/>
              <a:ext cx="180" cy="180"/>
            </a:xfrm>
            <a:prstGeom prst="ellipse">
              <a:avLst/>
            </a:prstGeom>
            <a:solidFill>
              <a:srgbClr val="CC3300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 4</a:t>
              </a:r>
            </a:p>
          </p:txBody>
        </p:sp>
        <p:sp>
          <p:nvSpPr>
            <p:cNvPr id="24595" name="Oval 60"/>
            <p:cNvSpPr>
              <a:spLocks noChangeArrowheads="1"/>
            </p:cNvSpPr>
            <p:nvPr/>
          </p:nvSpPr>
          <p:spPr bwMode="auto">
            <a:xfrm>
              <a:off x="1562" y="3608"/>
              <a:ext cx="180" cy="181"/>
            </a:xfrm>
            <a:prstGeom prst="ellipse">
              <a:avLst/>
            </a:prstGeom>
            <a:solidFill>
              <a:srgbClr val="CC3300">
                <a:alpha val="34117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 0</a:t>
              </a:r>
            </a:p>
          </p:txBody>
        </p:sp>
        <p:sp>
          <p:nvSpPr>
            <p:cNvPr id="24596" name="Oval 61"/>
            <p:cNvSpPr>
              <a:spLocks noChangeArrowheads="1"/>
            </p:cNvSpPr>
            <p:nvPr/>
          </p:nvSpPr>
          <p:spPr bwMode="auto">
            <a:xfrm>
              <a:off x="2456" y="3225"/>
              <a:ext cx="181" cy="179"/>
            </a:xfrm>
            <a:prstGeom prst="ellipse">
              <a:avLst/>
            </a:prstGeom>
            <a:solidFill>
              <a:srgbClr val="009900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 2</a:t>
              </a:r>
            </a:p>
          </p:txBody>
        </p:sp>
        <p:sp>
          <p:nvSpPr>
            <p:cNvPr id="24597" name="Oval 62"/>
            <p:cNvSpPr>
              <a:spLocks noChangeArrowheads="1"/>
            </p:cNvSpPr>
            <p:nvPr/>
          </p:nvSpPr>
          <p:spPr bwMode="auto">
            <a:xfrm>
              <a:off x="871" y="3714"/>
              <a:ext cx="180" cy="180"/>
            </a:xfrm>
            <a:prstGeom prst="ellipse">
              <a:avLst/>
            </a:prstGeom>
            <a:solidFill>
              <a:srgbClr val="0033CC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  3</a:t>
              </a:r>
            </a:p>
          </p:txBody>
        </p:sp>
        <p:sp>
          <p:nvSpPr>
            <p:cNvPr id="24598" name="Line 63"/>
            <p:cNvSpPr>
              <a:spLocks noChangeShapeType="1"/>
            </p:cNvSpPr>
            <p:nvPr/>
          </p:nvSpPr>
          <p:spPr bwMode="auto">
            <a:xfrm flipH="1">
              <a:off x="998" y="3390"/>
              <a:ext cx="947" cy="3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4599" name="Line 64"/>
            <p:cNvSpPr>
              <a:spLocks noChangeShapeType="1"/>
            </p:cNvSpPr>
            <p:nvPr/>
          </p:nvSpPr>
          <p:spPr bwMode="auto">
            <a:xfrm flipV="1">
              <a:off x="2148" y="3338"/>
              <a:ext cx="300" cy="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4600" name="Line 65"/>
            <p:cNvSpPr>
              <a:spLocks noChangeShapeType="1"/>
            </p:cNvSpPr>
            <p:nvPr/>
          </p:nvSpPr>
          <p:spPr bwMode="auto">
            <a:xfrm flipV="1">
              <a:off x="1044" y="3706"/>
              <a:ext cx="518" cy="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4601" name="Line 66"/>
            <p:cNvSpPr>
              <a:spLocks noChangeShapeType="1"/>
            </p:cNvSpPr>
            <p:nvPr/>
          </p:nvSpPr>
          <p:spPr bwMode="auto">
            <a:xfrm flipH="1">
              <a:off x="1239" y="3780"/>
              <a:ext cx="323" cy="22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4602" name="Line 67"/>
            <p:cNvSpPr>
              <a:spLocks noChangeShapeType="1"/>
            </p:cNvSpPr>
            <p:nvPr/>
          </p:nvSpPr>
          <p:spPr bwMode="auto">
            <a:xfrm flipH="1">
              <a:off x="1711" y="3435"/>
              <a:ext cx="240" cy="20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4603" name="Line 68"/>
            <p:cNvSpPr>
              <a:spLocks noChangeShapeType="1"/>
            </p:cNvSpPr>
            <p:nvPr/>
          </p:nvSpPr>
          <p:spPr bwMode="auto">
            <a:xfrm flipH="1" flipV="1">
              <a:off x="1040" y="3876"/>
              <a:ext cx="68" cy="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656509299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CCA8C40-945D-4F33-B57A-4BC39B0973E1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22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04313"/>
          </a:xfrm>
        </p:spPr>
        <p:txBody>
          <a:bodyPr/>
          <a:lstStyle/>
          <a:p>
            <a:pPr algn="l"/>
            <a:r>
              <a:rPr lang="en-US" sz="40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</a:rPr>
              <a:t>Depth-First Traversal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5425" y="1600200"/>
            <a:ext cx="8664575" cy="2040951"/>
          </a:xfrm>
        </p:spPr>
        <p:txBody>
          <a:bodyPr/>
          <a:lstStyle/>
          <a:p>
            <a:r>
              <a:rPr lang="en-US" sz="2400" dirty="0"/>
              <a:t>All of a vertex’s </a:t>
            </a:r>
            <a:r>
              <a:rPr lang="en-US" sz="2400" b="1" dirty="0">
                <a:solidFill>
                  <a:srgbClr val="0070C0"/>
                </a:solidFill>
              </a:rPr>
              <a:t>decedents</a:t>
            </a:r>
            <a:r>
              <a:rPr lang="en-US" sz="2400" dirty="0"/>
              <a:t> are visited </a:t>
            </a:r>
            <a:r>
              <a:rPr lang="en-US" sz="2400" b="1" dirty="0"/>
              <a:t>before</a:t>
            </a:r>
            <a:r>
              <a:rPr lang="en-US" sz="2400" dirty="0"/>
              <a:t> any of its </a:t>
            </a:r>
            <a:r>
              <a:rPr lang="en-US" sz="2400" b="1" dirty="0"/>
              <a:t>siblings</a:t>
            </a:r>
            <a:r>
              <a:rPr lang="en-US" sz="2400" dirty="0"/>
              <a:t> are visited</a:t>
            </a:r>
          </a:p>
          <a:p>
            <a:pPr lvl="1"/>
            <a:r>
              <a:rPr lang="en-US" sz="2000" dirty="0"/>
              <a:t>A vertex’s siblings are all nodes adjacent to the node previously visited</a:t>
            </a:r>
          </a:p>
          <a:p>
            <a:r>
              <a:rPr lang="en-US" sz="2400" dirty="0"/>
              <a:t>Traversal order: </a:t>
            </a:r>
            <a:r>
              <a:rPr lang="en-US" sz="2400" dirty="0">
                <a:solidFill>
                  <a:srgbClr val="0033CC"/>
                </a:solidFill>
              </a:rPr>
              <a:t>3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C3300"/>
                </a:solidFill>
              </a:rPr>
              <a:t>4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C3300"/>
                </a:solidFill>
              </a:rPr>
              <a:t>0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C3300"/>
                </a:solidFill>
              </a:rPr>
              <a:t>1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9900"/>
                </a:solidFill>
              </a:rPr>
              <a:t>2</a:t>
            </a:r>
            <a:endParaRPr lang="en-US" sz="2400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2400" dirty="0">
              <a:solidFill>
                <a:srgbClr val="CC3300"/>
              </a:solidFill>
            </a:endParaRPr>
          </a:p>
        </p:txBody>
      </p:sp>
      <p:sp>
        <p:nvSpPr>
          <p:cNvPr id="24581" name="Text Box 50"/>
          <p:cNvSpPr txBox="1">
            <a:spLocks noChangeArrowheads="1"/>
          </p:cNvSpPr>
          <p:nvPr/>
        </p:nvSpPr>
        <p:spPr bwMode="auto">
          <a:xfrm>
            <a:off x="4995328" y="4841875"/>
            <a:ext cx="2339975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algn="ctr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1800" kern="1200"/>
              <a:t>Decedents of vertex 3, all siblings</a:t>
            </a:r>
          </a:p>
        </p:txBody>
      </p:sp>
      <p:sp>
        <p:nvSpPr>
          <p:cNvPr id="24582" name="Text Box 54"/>
          <p:cNvSpPr txBox="1">
            <a:spLocks noChangeArrowheads="1"/>
          </p:cNvSpPr>
          <p:nvPr/>
        </p:nvSpPr>
        <p:spPr bwMode="auto">
          <a:xfrm>
            <a:off x="6840003" y="3925887"/>
            <a:ext cx="1812925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algn="ctr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1800" kern="1200"/>
              <a:t>Descendent of vertex 1</a:t>
            </a:r>
          </a:p>
        </p:txBody>
      </p:sp>
      <p:sp>
        <p:nvSpPr>
          <p:cNvPr id="24583" name="Line 55"/>
          <p:cNvSpPr>
            <a:spLocks noChangeShapeType="1"/>
          </p:cNvSpPr>
          <p:nvPr/>
        </p:nvSpPr>
        <p:spPr bwMode="auto">
          <a:xfrm flipH="1">
            <a:off x="6301840" y="4129087"/>
            <a:ext cx="581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  <p:grpSp>
        <p:nvGrpSpPr>
          <p:cNvPr id="24584" name="Group 56"/>
          <p:cNvGrpSpPr>
            <a:grpSpLocks/>
          </p:cNvGrpSpPr>
          <p:nvPr/>
        </p:nvGrpSpPr>
        <p:grpSpPr bwMode="auto">
          <a:xfrm>
            <a:off x="3461803" y="3962400"/>
            <a:ext cx="2825750" cy="1443037"/>
            <a:chOff x="871" y="3225"/>
            <a:chExt cx="1780" cy="909"/>
          </a:xfrm>
        </p:grpSpPr>
        <p:sp>
          <p:nvSpPr>
            <p:cNvPr id="24592" name="AutoShape 57"/>
            <p:cNvSpPr>
              <a:spLocks noChangeAspect="1" noChangeArrowheads="1"/>
            </p:cNvSpPr>
            <p:nvPr/>
          </p:nvSpPr>
          <p:spPr bwMode="auto">
            <a:xfrm>
              <a:off x="871" y="3225"/>
              <a:ext cx="1780" cy="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4593" name="Oval 58"/>
            <p:cNvSpPr>
              <a:spLocks noChangeArrowheads="1"/>
            </p:cNvSpPr>
            <p:nvPr/>
          </p:nvSpPr>
          <p:spPr bwMode="auto">
            <a:xfrm>
              <a:off x="1953" y="3338"/>
              <a:ext cx="180" cy="180"/>
            </a:xfrm>
            <a:prstGeom prst="ellipse">
              <a:avLst/>
            </a:prstGeom>
            <a:solidFill>
              <a:srgbClr val="CC3300">
                <a:alpha val="34117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 1</a:t>
              </a:r>
            </a:p>
          </p:txBody>
        </p:sp>
        <p:sp>
          <p:nvSpPr>
            <p:cNvPr id="24594" name="Oval 59"/>
            <p:cNvSpPr>
              <a:spLocks noChangeArrowheads="1"/>
            </p:cNvSpPr>
            <p:nvPr/>
          </p:nvSpPr>
          <p:spPr bwMode="auto">
            <a:xfrm>
              <a:off x="1074" y="3954"/>
              <a:ext cx="180" cy="180"/>
            </a:xfrm>
            <a:prstGeom prst="ellipse">
              <a:avLst/>
            </a:prstGeom>
            <a:solidFill>
              <a:srgbClr val="CC3300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 4</a:t>
              </a:r>
            </a:p>
          </p:txBody>
        </p:sp>
        <p:sp>
          <p:nvSpPr>
            <p:cNvPr id="24595" name="Oval 60"/>
            <p:cNvSpPr>
              <a:spLocks noChangeArrowheads="1"/>
            </p:cNvSpPr>
            <p:nvPr/>
          </p:nvSpPr>
          <p:spPr bwMode="auto">
            <a:xfrm>
              <a:off x="1562" y="3608"/>
              <a:ext cx="180" cy="181"/>
            </a:xfrm>
            <a:prstGeom prst="ellipse">
              <a:avLst/>
            </a:prstGeom>
            <a:solidFill>
              <a:srgbClr val="CC3300">
                <a:alpha val="34117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 0</a:t>
              </a:r>
            </a:p>
          </p:txBody>
        </p:sp>
        <p:sp>
          <p:nvSpPr>
            <p:cNvPr id="24596" name="Oval 61"/>
            <p:cNvSpPr>
              <a:spLocks noChangeArrowheads="1"/>
            </p:cNvSpPr>
            <p:nvPr/>
          </p:nvSpPr>
          <p:spPr bwMode="auto">
            <a:xfrm>
              <a:off x="2456" y="3225"/>
              <a:ext cx="181" cy="179"/>
            </a:xfrm>
            <a:prstGeom prst="ellipse">
              <a:avLst/>
            </a:prstGeom>
            <a:solidFill>
              <a:srgbClr val="009900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 2</a:t>
              </a:r>
            </a:p>
          </p:txBody>
        </p:sp>
        <p:sp>
          <p:nvSpPr>
            <p:cNvPr id="24597" name="Oval 62"/>
            <p:cNvSpPr>
              <a:spLocks noChangeArrowheads="1"/>
            </p:cNvSpPr>
            <p:nvPr/>
          </p:nvSpPr>
          <p:spPr bwMode="auto">
            <a:xfrm>
              <a:off x="871" y="3714"/>
              <a:ext cx="180" cy="180"/>
            </a:xfrm>
            <a:prstGeom prst="ellipse">
              <a:avLst/>
            </a:prstGeom>
            <a:solidFill>
              <a:srgbClr val="0033CC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  3</a:t>
              </a:r>
            </a:p>
          </p:txBody>
        </p:sp>
        <p:sp>
          <p:nvSpPr>
            <p:cNvPr id="24598" name="Line 63"/>
            <p:cNvSpPr>
              <a:spLocks noChangeShapeType="1"/>
            </p:cNvSpPr>
            <p:nvPr/>
          </p:nvSpPr>
          <p:spPr bwMode="auto">
            <a:xfrm flipH="1">
              <a:off x="998" y="3390"/>
              <a:ext cx="947" cy="3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4599" name="Line 64"/>
            <p:cNvSpPr>
              <a:spLocks noChangeShapeType="1"/>
            </p:cNvSpPr>
            <p:nvPr/>
          </p:nvSpPr>
          <p:spPr bwMode="auto">
            <a:xfrm flipV="1">
              <a:off x="2148" y="3338"/>
              <a:ext cx="300" cy="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4600" name="Line 65"/>
            <p:cNvSpPr>
              <a:spLocks noChangeShapeType="1"/>
            </p:cNvSpPr>
            <p:nvPr/>
          </p:nvSpPr>
          <p:spPr bwMode="auto">
            <a:xfrm flipV="1">
              <a:off x="1044" y="3706"/>
              <a:ext cx="518" cy="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4601" name="Line 66"/>
            <p:cNvSpPr>
              <a:spLocks noChangeShapeType="1"/>
            </p:cNvSpPr>
            <p:nvPr/>
          </p:nvSpPr>
          <p:spPr bwMode="auto">
            <a:xfrm flipH="1">
              <a:off x="1239" y="3780"/>
              <a:ext cx="323" cy="22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4602" name="Line 67"/>
            <p:cNvSpPr>
              <a:spLocks noChangeShapeType="1"/>
            </p:cNvSpPr>
            <p:nvPr/>
          </p:nvSpPr>
          <p:spPr bwMode="auto">
            <a:xfrm flipH="1">
              <a:off x="1711" y="3435"/>
              <a:ext cx="240" cy="20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4603" name="Line 68"/>
            <p:cNvSpPr>
              <a:spLocks noChangeShapeType="1"/>
            </p:cNvSpPr>
            <p:nvPr/>
          </p:nvSpPr>
          <p:spPr bwMode="auto">
            <a:xfrm flipH="1" flipV="1">
              <a:off x="1040" y="3876"/>
              <a:ext cx="68" cy="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</p:grpSp>
      <p:sp>
        <p:nvSpPr>
          <p:cNvPr id="24585" name="Line 69"/>
          <p:cNvSpPr>
            <a:spLocks noChangeShapeType="1"/>
          </p:cNvSpPr>
          <p:nvPr/>
        </p:nvSpPr>
        <p:spPr bwMode="auto">
          <a:xfrm>
            <a:off x="2760128" y="4899025"/>
            <a:ext cx="581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  <p:sp>
        <p:nvSpPr>
          <p:cNvPr id="24586" name="Text Box 70"/>
          <p:cNvSpPr txBox="1">
            <a:spLocks noChangeArrowheads="1"/>
          </p:cNvSpPr>
          <p:nvPr/>
        </p:nvSpPr>
        <p:spPr bwMode="auto">
          <a:xfrm>
            <a:off x="225425" y="4635500"/>
            <a:ext cx="276489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 algn="ctr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1800" kern="1200" dirty="0"/>
              <a:t>Arbitrary starting vertex                </a:t>
            </a:r>
            <a:r>
              <a:rPr lang="en-US" kern="1200" dirty="0"/>
              <a:t>(no node visited before it)</a:t>
            </a:r>
          </a:p>
        </p:txBody>
      </p:sp>
      <p:grpSp>
        <p:nvGrpSpPr>
          <p:cNvPr id="24587" name="Group 78"/>
          <p:cNvGrpSpPr>
            <a:grpSpLocks/>
          </p:cNvGrpSpPr>
          <p:nvPr/>
        </p:nvGrpSpPr>
        <p:grpSpPr bwMode="auto">
          <a:xfrm>
            <a:off x="4220628" y="4462462"/>
            <a:ext cx="1104900" cy="782638"/>
            <a:chOff x="2349" y="3017"/>
            <a:chExt cx="696" cy="493"/>
          </a:xfrm>
        </p:grpSpPr>
        <p:sp>
          <p:nvSpPr>
            <p:cNvPr id="24589" name="Line 75"/>
            <p:cNvSpPr>
              <a:spLocks noChangeShapeType="1"/>
            </p:cNvSpPr>
            <p:nvPr/>
          </p:nvSpPr>
          <p:spPr bwMode="auto">
            <a:xfrm flipH="1" flipV="1">
              <a:off x="2807" y="3255"/>
              <a:ext cx="11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4590" name="Line 76"/>
            <p:cNvSpPr>
              <a:spLocks noChangeShapeType="1"/>
            </p:cNvSpPr>
            <p:nvPr/>
          </p:nvSpPr>
          <p:spPr bwMode="auto">
            <a:xfrm flipV="1">
              <a:off x="2917" y="3017"/>
              <a:ext cx="128" cy="3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4591" name="Line 77"/>
            <p:cNvSpPr>
              <a:spLocks noChangeShapeType="1"/>
            </p:cNvSpPr>
            <p:nvPr/>
          </p:nvSpPr>
          <p:spPr bwMode="auto">
            <a:xfrm flipH="1">
              <a:off x="2349" y="3346"/>
              <a:ext cx="568" cy="1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656509299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FF7D06-9734-4339-B675-8876B3613A50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23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</a:rPr>
              <a:t>Depth-First Traversal Algorithm</a:t>
            </a:r>
            <a:endParaRPr lang="en-US" sz="3200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6099" y="1411288"/>
            <a:ext cx="7878763" cy="153511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Use a </a:t>
            </a:r>
            <a:r>
              <a:rPr lang="en-US" sz="2400" b="1" dirty="0">
                <a:solidFill>
                  <a:srgbClr val="7030A0"/>
                </a:solidFill>
              </a:rPr>
              <a:t>stack</a:t>
            </a:r>
            <a:r>
              <a:rPr lang="en-US" sz="2400" dirty="0"/>
              <a:t> to save </a:t>
            </a:r>
            <a:r>
              <a:rPr lang="en-US" sz="2400" i="1" dirty="0"/>
              <a:t>unvisited</a:t>
            </a:r>
            <a:r>
              <a:rPr lang="en-US" sz="2400" dirty="0"/>
              <a:t> siblings while descendants are visited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Ensure they will be visited after any decedents that are subsequently pushed onto the stack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Vertices are </a:t>
            </a:r>
            <a:r>
              <a:rPr lang="en-US" sz="2000" i="1" dirty="0"/>
              <a:t>only pushed once</a:t>
            </a:r>
          </a:p>
        </p:txBody>
      </p:sp>
      <p:sp>
        <p:nvSpPr>
          <p:cNvPr id="25605" name="AutoShape 24"/>
          <p:cNvSpPr>
            <a:spLocks noChangeAspect="1" noChangeArrowheads="1"/>
          </p:cNvSpPr>
          <p:nvPr/>
        </p:nvSpPr>
        <p:spPr bwMode="auto">
          <a:xfrm>
            <a:off x="1190625" y="3106738"/>
            <a:ext cx="6599238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  <p:sp>
        <p:nvSpPr>
          <p:cNvPr id="25606" name="Text Box 25"/>
          <p:cNvSpPr txBox="1">
            <a:spLocks noChangeArrowheads="1"/>
          </p:cNvSpPr>
          <p:nvPr/>
        </p:nvSpPr>
        <p:spPr bwMode="auto">
          <a:xfrm>
            <a:off x="6238875" y="3063875"/>
            <a:ext cx="1984375" cy="1270000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kern="1200"/>
              <a:t>     0    1    2    3    4</a:t>
            </a:r>
          </a:p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kern="1200"/>
              <a:t>0   0    1    0    1    1</a:t>
            </a:r>
          </a:p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kern="1200"/>
              <a:t>1   1    0    </a:t>
            </a:r>
            <a:r>
              <a:rPr lang="en-US" sz="1200" b="1" kern="1200">
                <a:solidFill>
                  <a:srgbClr val="009900"/>
                </a:solidFill>
              </a:rPr>
              <a:t>1</a:t>
            </a:r>
            <a:r>
              <a:rPr lang="en-US" sz="1200" kern="1200"/>
              <a:t>    1    0</a:t>
            </a:r>
          </a:p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kern="1200"/>
              <a:t>2   0    1    0    0    0</a:t>
            </a:r>
          </a:p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kern="1200"/>
              <a:t>3   </a:t>
            </a:r>
            <a:r>
              <a:rPr lang="en-US" sz="1200" b="1" kern="1200">
                <a:solidFill>
                  <a:srgbClr val="CC3300"/>
                </a:solidFill>
              </a:rPr>
              <a:t>1    1    </a:t>
            </a:r>
            <a:r>
              <a:rPr lang="en-US" sz="1200" kern="1200"/>
              <a:t>0    0</a:t>
            </a:r>
            <a:r>
              <a:rPr lang="en-US" sz="1200" b="1" kern="1200">
                <a:solidFill>
                  <a:srgbClr val="CC3300"/>
                </a:solidFill>
              </a:rPr>
              <a:t>    1</a:t>
            </a:r>
          </a:p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kern="1200"/>
              <a:t>4   1    0    0    1    0</a:t>
            </a:r>
          </a:p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200" kern="1200"/>
          </a:p>
        </p:txBody>
      </p:sp>
      <p:sp>
        <p:nvSpPr>
          <p:cNvPr id="25607" name="AutoShape 26"/>
          <p:cNvSpPr>
            <a:spLocks/>
          </p:cNvSpPr>
          <p:nvPr/>
        </p:nvSpPr>
        <p:spPr bwMode="auto">
          <a:xfrm>
            <a:off x="6445250" y="3259138"/>
            <a:ext cx="122238" cy="947737"/>
          </a:xfrm>
          <a:prstGeom prst="leftBracket">
            <a:avLst>
              <a:gd name="adj" fmla="val 6461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  <p:sp>
        <p:nvSpPr>
          <p:cNvPr id="25608" name="AutoShape 27"/>
          <p:cNvSpPr>
            <a:spLocks/>
          </p:cNvSpPr>
          <p:nvPr/>
        </p:nvSpPr>
        <p:spPr bwMode="auto">
          <a:xfrm>
            <a:off x="7578725" y="3270250"/>
            <a:ext cx="120650" cy="946150"/>
          </a:xfrm>
          <a:prstGeom prst="rightBracket">
            <a:avLst>
              <a:gd name="adj" fmla="val 65351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  <p:sp>
        <p:nvSpPr>
          <p:cNvPr id="25609" name="Text Box 28"/>
          <p:cNvSpPr txBox="1">
            <a:spLocks noChangeArrowheads="1"/>
          </p:cNvSpPr>
          <p:nvPr/>
        </p:nvSpPr>
        <p:spPr bwMode="auto">
          <a:xfrm>
            <a:off x="1354138" y="4438650"/>
            <a:ext cx="5254625" cy="314325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kern="1200"/>
              <a:t>Visited order</a:t>
            </a:r>
            <a:r>
              <a:rPr lang="en-US" sz="1200" kern="1200"/>
              <a:t>                         V</a:t>
            </a:r>
            <a:r>
              <a:rPr lang="en-US" sz="1200" kern="1200" baseline="-25000"/>
              <a:t>3</a:t>
            </a:r>
            <a:r>
              <a:rPr lang="en-US" sz="1200" kern="1200"/>
              <a:t>	 V</a:t>
            </a:r>
            <a:r>
              <a:rPr lang="en-US" sz="1200" kern="1200" baseline="-25000"/>
              <a:t>4             </a:t>
            </a:r>
            <a:r>
              <a:rPr lang="en-US" sz="1200" kern="1200"/>
              <a:t>V</a:t>
            </a:r>
            <a:r>
              <a:rPr lang="en-US" sz="1200" kern="1200" baseline="-25000"/>
              <a:t>1	          </a:t>
            </a:r>
            <a:r>
              <a:rPr lang="en-US" sz="1200" kern="1200"/>
              <a:t>V</a:t>
            </a:r>
            <a:r>
              <a:rPr lang="en-US" sz="1200" kern="1200" baseline="-25000"/>
              <a:t>2</a:t>
            </a:r>
            <a:r>
              <a:rPr lang="en-US" sz="1200" kern="1200"/>
              <a:t>	V</a:t>
            </a:r>
            <a:r>
              <a:rPr lang="en-US" sz="1200" kern="1200" baseline="-25000"/>
              <a:t>0</a:t>
            </a:r>
            <a:r>
              <a:rPr lang="en-US" sz="1200" kern="1200"/>
              <a:t>	</a:t>
            </a:r>
          </a:p>
        </p:txBody>
      </p:sp>
      <p:sp>
        <p:nvSpPr>
          <p:cNvPr id="25610" name="Text Box 29"/>
          <p:cNvSpPr txBox="1">
            <a:spLocks noChangeArrowheads="1"/>
          </p:cNvSpPr>
          <p:nvPr/>
        </p:nvSpPr>
        <p:spPr bwMode="auto">
          <a:xfrm>
            <a:off x="1036638" y="4956175"/>
            <a:ext cx="2085975" cy="242888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kern="1200"/>
              <a:t>The stack after the visit</a:t>
            </a:r>
            <a:endParaRPr lang="en-US" sz="1200" kern="1200"/>
          </a:p>
        </p:txBody>
      </p:sp>
      <p:sp>
        <p:nvSpPr>
          <p:cNvPr id="25611" name="Text Box 30"/>
          <p:cNvSpPr txBox="1">
            <a:spLocks noChangeArrowheads="1"/>
          </p:cNvSpPr>
          <p:nvPr/>
        </p:nvSpPr>
        <p:spPr bwMode="auto">
          <a:xfrm>
            <a:off x="712788" y="5710238"/>
            <a:ext cx="5741987" cy="812800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kern="1200"/>
              <a:t>The stack operations after</a:t>
            </a:r>
            <a:r>
              <a:rPr lang="en-US" sz="1200" kern="1200"/>
              <a:t>             </a:t>
            </a:r>
            <a:r>
              <a:rPr lang="en-US" sz="1200" b="1" kern="1200">
                <a:solidFill>
                  <a:srgbClr val="CC3300"/>
                </a:solidFill>
              </a:rPr>
              <a:t>Push V</a:t>
            </a:r>
            <a:r>
              <a:rPr lang="en-US" sz="1200" b="1" kern="1200" baseline="-25000">
                <a:solidFill>
                  <a:srgbClr val="CC3300"/>
                </a:solidFill>
              </a:rPr>
              <a:t>0</a:t>
            </a:r>
            <a:r>
              <a:rPr lang="en-US" sz="1200" kern="1200"/>
              <a:t>    Pop       </a:t>
            </a:r>
            <a:r>
              <a:rPr lang="en-US" sz="1200" b="1" kern="1200">
                <a:solidFill>
                  <a:srgbClr val="009900"/>
                </a:solidFill>
              </a:rPr>
              <a:t>Push V</a:t>
            </a:r>
            <a:r>
              <a:rPr lang="en-US" sz="1200" b="1" kern="1200" baseline="-25000">
                <a:solidFill>
                  <a:srgbClr val="009900"/>
                </a:solidFill>
              </a:rPr>
              <a:t>2</a:t>
            </a:r>
            <a:r>
              <a:rPr lang="en-US" sz="1200" kern="1200"/>
              <a:t>   Pop</a:t>
            </a:r>
          </a:p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kern="1200"/>
              <a:t>The visit</a:t>
            </a:r>
            <a:r>
              <a:rPr lang="en-US" sz="1200" kern="1200"/>
              <a:t>                                             </a:t>
            </a:r>
            <a:r>
              <a:rPr lang="en-US" sz="1200" b="1" kern="1200">
                <a:solidFill>
                  <a:srgbClr val="CC3300"/>
                </a:solidFill>
              </a:rPr>
              <a:t>Push V</a:t>
            </a:r>
            <a:r>
              <a:rPr lang="en-US" sz="1200" b="1" kern="1200" baseline="-25000">
                <a:solidFill>
                  <a:srgbClr val="CC3300"/>
                </a:solidFill>
              </a:rPr>
              <a:t>1</a:t>
            </a:r>
            <a:r>
              <a:rPr lang="en-US" sz="1200" kern="1200" baseline="-25000"/>
              <a:t>                           </a:t>
            </a:r>
            <a:r>
              <a:rPr lang="en-US" sz="1200" kern="1200"/>
              <a:t>Pop</a:t>
            </a:r>
          </a:p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kern="1200"/>
              <a:t>		                  </a:t>
            </a:r>
            <a:r>
              <a:rPr lang="en-US" sz="1200" b="1" kern="1200">
                <a:solidFill>
                  <a:srgbClr val="CC3300"/>
                </a:solidFill>
              </a:rPr>
              <a:t>Push V</a:t>
            </a:r>
            <a:r>
              <a:rPr lang="en-US" sz="1200" b="1" kern="1200" baseline="-25000">
                <a:solidFill>
                  <a:srgbClr val="CC3300"/>
                </a:solidFill>
              </a:rPr>
              <a:t>4</a:t>
            </a:r>
            <a:endParaRPr lang="en-US" sz="1200" b="1" kern="1200">
              <a:solidFill>
                <a:srgbClr val="CC3300"/>
              </a:solidFill>
            </a:endParaRPr>
          </a:p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kern="1200"/>
              <a:t>		                  Pop</a:t>
            </a:r>
          </a:p>
        </p:txBody>
      </p:sp>
      <p:grpSp>
        <p:nvGrpSpPr>
          <p:cNvPr id="25612" name="Group 31"/>
          <p:cNvGrpSpPr>
            <a:grpSpLocks/>
          </p:cNvGrpSpPr>
          <p:nvPr/>
        </p:nvGrpSpPr>
        <p:grpSpPr bwMode="auto">
          <a:xfrm>
            <a:off x="3363913" y="4845050"/>
            <a:ext cx="533400" cy="690563"/>
            <a:chOff x="5268" y="3703"/>
            <a:chExt cx="525" cy="873"/>
          </a:xfrm>
        </p:grpSpPr>
        <p:sp>
          <p:nvSpPr>
            <p:cNvPr id="25659" name="Text Box 32"/>
            <p:cNvSpPr txBox="1">
              <a:spLocks noChangeArrowheads="1"/>
            </p:cNvSpPr>
            <p:nvPr/>
          </p:nvSpPr>
          <p:spPr bwMode="auto">
            <a:xfrm>
              <a:off x="5268" y="3703"/>
              <a:ext cx="525" cy="87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kern="1200">
                  <a:solidFill>
                    <a:srgbClr val="CC3300"/>
                  </a:solidFill>
                </a:rPr>
                <a:t>V</a:t>
              </a:r>
              <a:r>
                <a:rPr lang="en-US" sz="1200" b="1" kern="1200" baseline="-25000">
                  <a:solidFill>
                    <a:srgbClr val="CC3300"/>
                  </a:solidFill>
                </a:rPr>
                <a:t>4</a:t>
              </a:r>
              <a:endParaRPr lang="en-US" sz="1200" b="1" kern="1200">
                <a:solidFill>
                  <a:srgbClr val="CC3300"/>
                </a:solidFill>
              </a:endParaRPr>
            </a:p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kern="1200">
                  <a:solidFill>
                    <a:srgbClr val="CC3300"/>
                  </a:solidFill>
                </a:rPr>
                <a:t>V</a:t>
              </a:r>
              <a:r>
                <a:rPr lang="en-US" sz="1200" b="1" kern="1200" baseline="-25000">
                  <a:solidFill>
                    <a:srgbClr val="CC3300"/>
                  </a:solidFill>
                </a:rPr>
                <a:t>1</a:t>
              </a:r>
              <a:endParaRPr lang="en-US" sz="1200" b="1" kern="1200">
                <a:solidFill>
                  <a:srgbClr val="CC3300"/>
                </a:solidFill>
              </a:endParaRPr>
            </a:p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kern="1200">
                  <a:solidFill>
                    <a:srgbClr val="CC3300"/>
                  </a:solidFill>
                </a:rPr>
                <a:t>V</a:t>
              </a:r>
              <a:r>
                <a:rPr lang="en-US" sz="1200" b="1" kern="1200" baseline="-25000">
                  <a:solidFill>
                    <a:srgbClr val="CC3300"/>
                  </a:solidFill>
                </a:rPr>
                <a:t>0</a:t>
              </a:r>
              <a:endParaRPr lang="en-US" sz="1200" b="1" kern="1200">
                <a:solidFill>
                  <a:srgbClr val="CC3300"/>
                </a:solidFill>
              </a:endParaRPr>
            </a:p>
          </p:txBody>
        </p:sp>
        <p:grpSp>
          <p:nvGrpSpPr>
            <p:cNvPr id="25660" name="Group 33"/>
            <p:cNvGrpSpPr>
              <a:grpSpLocks/>
            </p:cNvGrpSpPr>
            <p:nvPr/>
          </p:nvGrpSpPr>
          <p:grpSpPr bwMode="auto">
            <a:xfrm>
              <a:off x="5330" y="3717"/>
              <a:ext cx="401" cy="850"/>
              <a:chOff x="5330" y="3717"/>
              <a:chExt cx="401" cy="850"/>
            </a:xfrm>
          </p:grpSpPr>
          <p:sp>
            <p:nvSpPr>
              <p:cNvPr id="25661" name="Line 34"/>
              <p:cNvSpPr>
                <a:spLocks noChangeShapeType="1"/>
              </p:cNvSpPr>
              <p:nvPr/>
            </p:nvSpPr>
            <p:spPr bwMode="auto">
              <a:xfrm>
                <a:off x="5330" y="3717"/>
                <a:ext cx="13" cy="84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  <p:sp>
            <p:nvSpPr>
              <p:cNvPr id="25662" name="Line 35"/>
              <p:cNvSpPr>
                <a:spLocks noChangeShapeType="1"/>
              </p:cNvSpPr>
              <p:nvPr/>
            </p:nvSpPr>
            <p:spPr bwMode="auto">
              <a:xfrm flipV="1">
                <a:off x="5343" y="4566"/>
                <a:ext cx="375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  <p:sp>
            <p:nvSpPr>
              <p:cNvPr id="25663" name="Line 36"/>
              <p:cNvSpPr>
                <a:spLocks noChangeShapeType="1"/>
              </p:cNvSpPr>
              <p:nvPr/>
            </p:nvSpPr>
            <p:spPr bwMode="auto">
              <a:xfrm>
                <a:off x="5730" y="3717"/>
                <a:ext cx="1" cy="84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</p:grpSp>
      </p:grpSp>
      <p:grpSp>
        <p:nvGrpSpPr>
          <p:cNvPr id="25613" name="Group 37"/>
          <p:cNvGrpSpPr>
            <a:grpSpLocks/>
          </p:cNvGrpSpPr>
          <p:nvPr/>
        </p:nvGrpSpPr>
        <p:grpSpPr bwMode="auto">
          <a:xfrm>
            <a:off x="3960813" y="4846638"/>
            <a:ext cx="534987" cy="688975"/>
            <a:chOff x="5268" y="3703"/>
            <a:chExt cx="525" cy="873"/>
          </a:xfrm>
        </p:grpSpPr>
        <p:sp>
          <p:nvSpPr>
            <p:cNvPr id="25654" name="Text Box 38"/>
            <p:cNvSpPr txBox="1">
              <a:spLocks noChangeArrowheads="1"/>
            </p:cNvSpPr>
            <p:nvPr/>
          </p:nvSpPr>
          <p:spPr bwMode="auto">
            <a:xfrm>
              <a:off x="5268" y="3703"/>
              <a:ext cx="525" cy="87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200" kern="1200"/>
            </a:p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V</a:t>
              </a:r>
              <a:r>
                <a:rPr lang="en-US" sz="1200" kern="1200" baseline="-25000"/>
                <a:t>1</a:t>
              </a:r>
              <a:endParaRPr lang="en-US" sz="1200" kern="1200"/>
            </a:p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V</a:t>
              </a:r>
              <a:r>
                <a:rPr lang="en-US" sz="1200" kern="1200" baseline="-25000"/>
                <a:t>0</a:t>
              </a:r>
              <a:endParaRPr lang="en-US" sz="1200" kern="1200"/>
            </a:p>
          </p:txBody>
        </p:sp>
        <p:grpSp>
          <p:nvGrpSpPr>
            <p:cNvPr id="25655" name="Group 39"/>
            <p:cNvGrpSpPr>
              <a:grpSpLocks/>
            </p:cNvGrpSpPr>
            <p:nvPr/>
          </p:nvGrpSpPr>
          <p:grpSpPr bwMode="auto">
            <a:xfrm>
              <a:off x="5330" y="3717"/>
              <a:ext cx="401" cy="850"/>
              <a:chOff x="5330" y="3717"/>
              <a:chExt cx="401" cy="850"/>
            </a:xfrm>
          </p:grpSpPr>
          <p:sp>
            <p:nvSpPr>
              <p:cNvPr id="25656" name="Line 40"/>
              <p:cNvSpPr>
                <a:spLocks noChangeShapeType="1"/>
              </p:cNvSpPr>
              <p:nvPr/>
            </p:nvSpPr>
            <p:spPr bwMode="auto">
              <a:xfrm>
                <a:off x="5330" y="3717"/>
                <a:ext cx="13" cy="84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  <p:sp>
            <p:nvSpPr>
              <p:cNvPr id="25657" name="Line 41"/>
              <p:cNvSpPr>
                <a:spLocks noChangeShapeType="1"/>
              </p:cNvSpPr>
              <p:nvPr/>
            </p:nvSpPr>
            <p:spPr bwMode="auto">
              <a:xfrm flipV="1">
                <a:off x="5343" y="4566"/>
                <a:ext cx="375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  <p:sp>
            <p:nvSpPr>
              <p:cNvPr id="25658" name="Line 42"/>
              <p:cNvSpPr>
                <a:spLocks noChangeShapeType="1"/>
              </p:cNvSpPr>
              <p:nvPr/>
            </p:nvSpPr>
            <p:spPr bwMode="auto">
              <a:xfrm>
                <a:off x="5730" y="3717"/>
                <a:ext cx="1" cy="84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</p:grpSp>
      </p:grpSp>
      <p:grpSp>
        <p:nvGrpSpPr>
          <p:cNvPr id="25614" name="Group 43"/>
          <p:cNvGrpSpPr>
            <a:grpSpLocks/>
          </p:cNvGrpSpPr>
          <p:nvPr/>
        </p:nvGrpSpPr>
        <p:grpSpPr bwMode="auto">
          <a:xfrm>
            <a:off x="4572000" y="4856163"/>
            <a:ext cx="533400" cy="690562"/>
            <a:chOff x="5268" y="3703"/>
            <a:chExt cx="525" cy="873"/>
          </a:xfrm>
        </p:grpSpPr>
        <p:sp>
          <p:nvSpPr>
            <p:cNvPr id="25649" name="Text Box 44"/>
            <p:cNvSpPr txBox="1">
              <a:spLocks noChangeArrowheads="1"/>
            </p:cNvSpPr>
            <p:nvPr/>
          </p:nvSpPr>
          <p:spPr bwMode="auto">
            <a:xfrm>
              <a:off x="5268" y="3703"/>
              <a:ext cx="525" cy="87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200" kern="1200"/>
            </a:p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kern="1200">
                  <a:solidFill>
                    <a:srgbClr val="009900"/>
                  </a:solidFill>
                </a:rPr>
                <a:t>V</a:t>
              </a:r>
              <a:r>
                <a:rPr lang="en-US" sz="1200" b="1" kern="1200" baseline="-25000">
                  <a:solidFill>
                    <a:srgbClr val="009900"/>
                  </a:solidFill>
                </a:rPr>
                <a:t>2</a:t>
              </a:r>
              <a:endParaRPr lang="en-US" sz="1200" b="1" kern="1200">
                <a:solidFill>
                  <a:srgbClr val="009900"/>
                </a:solidFill>
              </a:endParaRPr>
            </a:p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V</a:t>
              </a:r>
              <a:r>
                <a:rPr lang="en-US" sz="1200" kern="1200" baseline="-25000"/>
                <a:t>0</a:t>
              </a:r>
              <a:endParaRPr lang="en-US" sz="1200" kern="1200"/>
            </a:p>
          </p:txBody>
        </p:sp>
        <p:grpSp>
          <p:nvGrpSpPr>
            <p:cNvPr id="25650" name="Group 45"/>
            <p:cNvGrpSpPr>
              <a:grpSpLocks/>
            </p:cNvGrpSpPr>
            <p:nvPr/>
          </p:nvGrpSpPr>
          <p:grpSpPr bwMode="auto">
            <a:xfrm>
              <a:off x="5330" y="3717"/>
              <a:ext cx="401" cy="850"/>
              <a:chOff x="5330" y="3717"/>
              <a:chExt cx="401" cy="850"/>
            </a:xfrm>
          </p:grpSpPr>
          <p:sp>
            <p:nvSpPr>
              <p:cNvPr id="25651" name="Line 46"/>
              <p:cNvSpPr>
                <a:spLocks noChangeShapeType="1"/>
              </p:cNvSpPr>
              <p:nvPr/>
            </p:nvSpPr>
            <p:spPr bwMode="auto">
              <a:xfrm>
                <a:off x="5330" y="3717"/>
                <a:ext cx="13" cy="84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  <p:sp>
            <p:nvSpPr>
              <p:cNvPr id="25652" name="Line 47"/>
              <p:cNvSpPr>
                <a:spLocks noChangeShapeType="1"/>
              </p:cNvSpPr>
              <p:nvPr/>
            </p:nvSpPr>
            <p:spPr bwMode="auto">
              <a:xfrm flipV="1">
                <a:off x="5343" y="4566"/>
                <a:ext cx="375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  <p:sp>
            <p:nvSpPr>
              <p:cNvPr id="25653" name="Line 48"/>
              <p:cNvSpPr>
                <a:spLocks noChangeShapeType="1"/>
              </p:cNvSpPr>
              <p:nvPr/>
            </p:nvSpPr>
            <p:spPr bwMode="auto">
              <a:xfrm>
                <a:off x="5730" y="3717"/>
                <a:ext cx="1" cy="84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</p:grpSp>
      </p:grpSp>
      <p:grpSp>
        <p:nvGrpSpPr>
          <p:cNvPr id="25615" name="Group 49"/>
          <p:cNvGrpSpPr>
            <a:grpSpLocks/>
          </p:cNvGrpSpPr>
          <p:nvPr/>
        </p:nvGrpSpPr>
        <p:grpSpPr bwMode="auto">
          <a:xfrm>
            <a:off x="5181600" y="4865688"/>
            <a:ext cx="534988" cy="690562"/>
            <a:chOff x="5268" y="3703"/>
            <a:chExt cx="525" cy="873"/>
          </a:xfrm>
        </p:grpSpPr>
        <p:sp>
          <p:nvSpPr>
            <p:cNvPr id="25644" name="Text Box 50"/>
            <p:cNvSpPr txBox="1">
              <a:spLocks noChangeArrowheads="1"/>
            </p:cNvSpPr>
            <p:nvPr/>
          </p:nvSpPr>
          <p:spPr bwMode="auto">
            <a:xfrm>
              <a:off x="5268" y="3703"/>
              <a:ext cx="525" cy="87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200" kern="1200"/>
            </a:p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200" kern="1200"/>
            </a:p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V</a:t>
              </a:r>
              <a:r>
                <a:rPr lang="en-US" sz="1200" kern="1200" baseline="-25000"/>
                <a:t>0</a:t>
              </a:r>
              <a:endParaRPr lang="en-US" sz="1200" kern="1200"/>
            </a:p>
          </p:txBody>
        </p:sp>
        <p:grpSp>
          <p:nvGrpSpPr>
            <p:cNvPr id="25645" name="Group 51"/>
            <p:cNvGrpSpPr>
              <a:grpSpLocks/>
            </p:cNvGrpSpPr>
            <p:nvPr/>
          </p:nvGrpSpPr>
          <p:grpSpPr bwMode="auto">
            <a:xfrm>
              <a:off x="5330" y="3717"/>
              <a:ext cx="401" cy="850"/>
              <a:chOff x="5330" y="3717"/>
              <a:chExt cx="401" cy="850"/>
            </a:xfrm>
          </p:grpSpPr>
          <p:sp>
            <p:nvSpPr>
              <p:cNvPr id="25646" name="Line 52"/>
              <p:cNvSpPr>
                <a:spLocks noChangeShapeType="1"/>
              </p:cNvSpPr>
              <p:nvPr/>
            </p:nvSpPr>
            <p:spPr bwMode="auto">
              <a:xfrm>
                <a:off x="5330" y="3717"/>
                <a:ext cx="13" cy="84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  <p:sp>
            <p:nvSpPr>
              <p:cNvPr id="25647" name="Line 53"/>
              <p:cNvSpPr>
                <a:spLocks noChangeShapeType="1"/>
              </p:cNvSpPr>
              <p:nvPr/>
            </p:nvSpPr>
            <p:spPr bwMode="auto">
              <a:xfrm flipV="1">
                <a:off x="5343" y="4566"/>
                <a:ext cx="375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  <p:sp>
            <p:nvSpPr>
              <p:cNvPr id="25648" name="Line 54"/>
              <p:cNvSpPr>
                <a:spLocks noChangeShapeType="1"/>
              </p:cNvSpPr>
              <p:nvPr/>
            </p:nvSpPr>
            <p:spPr bwMode="auto">
              <a:xfrm>
                <a:off x="5730" y="3717"/>
                <a:ext cx="1" cy="84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</p:grpSp>
      </p:grpSp>
      <p:grpSp>
        <p:nvGrpSpPr>
          <p:cNvPr id="25616" name="Group 55"/>
          <p:cNvGrpSpPr>
            <a:grpSpLocks/>
          </p:cNvGrpSpPr>
          <p:nvPr/>
        </p:nvGrpSpPr>
        <p:grpSpPr bwMode="auto">
          <a:xfrm>
            <a:off x="5830888" y="4864100"/>
            <a:ext cx="534987" cy="692150"/>
            <a:chOff x="5268" y="3703"/>
            <a:chExt cx="525" cy="873"/>
          </a:xfrm>
        </p:grpSpPr>
        <p:sp>
          <p:nvSpPr>
            <p:cNvPr id="25639" name="Text Box 56"/>
            <p:cNvSpPr txBox="1">
              <a:spLocks noChangeArrowheads="1"/>
            </p:cNvSpPr>
            <p:nvPr/>
          </p:nvSpPr>
          <p:spPr bwMode="auto">
            <a:xfrm>
              <a:off x="5268" y="3703"/>
              <a:ext cx="525" cy="87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200" kern="1200"/>
            </a:p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200" kern="1200"/>
            </a:p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200" kern="1200"/>
            </a:p>
          </p:txBody>
        </p:sp>
        <p:grpSp>
          <p:nvGrpSpPr>
            <p:cNvPr id="25640" name="Group 57"/>
            <p:cNvGrpSpPr>
              <a:grpSpLocks/>
            </p:cNvGrpSpPr>
            <p:nvPr/>
          </p:nvGrpSpPr>
          <p:grpSpPr bwMode="auto">
            <a:xfrm>
              <a:off x="5330" y="3717"/>
              <a:ext cx="401" cy="850"/>
              <a:chOff x="5330" y="3717"/>
              <a:chExt cx="401" cy="850"/>
            </a:xfrm>
          </p:grpSpPr>
          <p:sp>
            <p:nvSpPr>
              <p:cNvPr id="25641" name="Line 58"/>
              <p:cNvSpPr>
                <a:spLocks noChangeShapeType="1"/>
              </p:cNvSpPr>
              <p:nvPr/>
            </p:nvSpPr>
            <p:spPr bwMode="auto">
              <a:xfrm>
                <a:off x="5330" y="3717"/>
                <a:ext cx="13" cy="84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  <p:sp>
            <p:nvSpPr>
              <p:cNvPr id="25642" name="Line 59"/>
              <p:cNvSpPr>
                <a:spLocks noChangeShapeType="1"/>
              </p:cNvSpPr>
              <p:nvPr/>
            </p:nvSpPr>
            <p:spPr bwMode="auto">
              <a:xfrm flipV="1">
                <a:off x="5343" y="4566"/>
                <a:ext cx="375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  <p:sp>
            <p:nvSpPr>
              <p:cNvPr id="25643" name="Line 60"/>
              <p:cNvSpPr>
                <a:spLocks noChangeShapeType="1"/>
              </p:cNvSpPr>
              <p:nvPr/>
            </p:nvSpPr>
            <p:spPr bwMode="auto">
              <a:xfrm>
                <a:off x="5730" y="3717"/>
                <a:ext cx="1" cy="84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</p:grpSp>
      </p:grpSp>
      <p:sp>
        <p:nvSpPr>
          <p:cNvPr id="25617" name="Line 61"/>
          <p:cNvSpPr>
            <a:spLocks noChangeShapeType="1"/>
          </p:cNvSpPr>
          <p:nvPr/>
        </p:nvSpPr>
        <p:spPr bwMode="auto">
          <a:xfrm flipV="1">
            <a:off x="3681413" y="4591050"/>
            <a:ext cx="508000" cy="3270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  <p:sp>
        <p:nvSpPr>
          <p:cNvPr id="25618" name="Line 62"/>
          <p:cNvSpPr>
            <a:spLocks noChangeShapeType="1"/>
          </p:cNvSpPr>
          <p:nvPr/>
        </p:nvSpPr>
        <p:spPr bwMode="auto">
          <a:xfrm flipV="1">
            <a:off x="4202113" y="4622800"/>
            <a:ext cx="534987" cy="4778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  <p:sp>
        <p:nvSpPr>
          <p:cNvPr id="25619" name="Line 63"/>
          <p:cNvSpPr>
            <a:spLocks noChangeShapeType="1"/>
          </p:cNvSpPr>
          <p:nvPr/>
        </p:nvSpPr>
        <p:spPr bwMode="auto">
          <a:xfrm flipV="1">
            <a:off x="4864100" y="4632325"/>
            <a:ext cx="508000" cy="4889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  <p:sp>
        <p:nvSpPr>
          <p:cNvPr id="25620" name="Line 64"/>
          <p:cNvSpPr>
            <a:spLocks noChangeShapeType="1"/>
          </p:cNvSpPr>
          <p:nvPr/>
        </p:nvSpPr>
        <p:spPr bwMode="auto">
          <a:xfrm flipV="1">
            <a:off x="5462588" y="4622800"/>
            <a:ext cx="533400" cy="671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  <p:grpSp>
        <p:nvGrpSpPr>
          <p:cNvPr id="25621" name="Group 65"/>
          <p:cNvGrpSpPr>
            <a:grpSpLocks/>
          </p:cNvGrpSpPr>
          <p:nvPr/>
        </p:nvGrpSpPr>
        <p:grpSpPr bwMode="auto">
          <a:xfrm>
            <a:off x="3186113" y="2954338"/>
            <a:ext cx="2825750" cy="1443037"/>
            <a:chOff x="871" y="3225"/>
            <a:chExt cx="1780" cy="909"/>
          </a:xfrm>
        </p:grpSpPr>
        <p:sp>
          <p:nvSpPr>
            <p:cNvPr id="25627" name="AutoShape 66"/>
            <p:cNvSpPr>
              <a:spLocks noChangeAspect="1" noChangeArrowheads="1"/>
            </p:cNvSpPr>
            <p:nvPr/>
          </p:nvSpPr>
          <p:spPr bwMode="auto">
            <a:xfrm>
              <a:off x="871" y="3225"/>
              <a:ext cx="1780" cy="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5628" name="Oval 67"/>
            <p:cNvSpPr>
              <a:spLocks noChangeArrowheads="1"/>
            </p:cNvSpPr>
            <p:nvPr/>
          </p:nvSpPr>
          <p:spPr bwMode="auto">
            <a:xfrm>
              <a:off x="1953" y="3338"/>
              <a:ext cx="180" cy="180"/>
            </a:xfrm>
            <a:prstGeom prst="ellipse">
              <a:avLst/>
            </a:prstGeom>
            <a:solidFill>
              <a:srgbClr val="CC3300">
                <a:alpha val="34117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 1</a:t>
              </a:r>
            </a:p>
          </p:txBody>
        </p:sp>
        <p:sp>
          <p:nvSpPr>
            <p:cNvPr id="25629" name="Oval 68"/>
            <p:cNvSpPr>
              <a:spLocks noChangeArrowheads="1"/>
            </p:cNvSpPr>
            <p:nvPr/>
          </p:nvSpPr>
          <p:spPr bwMode="auto">
            <a:xfrm>
              <a:off x="1074" y="3954"/>
              <a:ext cx="180" cy="180"/>
            </a:xfrm>
            <a:prstGeom prst="ellipse">
              <a:avLst/>
            </a:prstGeom>
            <a:solidFill>
              <a:srgbClr val="CC3300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 4</a:t>
              </a:r>
            </a:p>
          </p:txBody>
        </p:sp>
        <p:sp>
          <p:nvSpPr>
            <p:cNvPr id="25630" name="Oval 69"/>
            <p:cNvSpPr>
              <a:spLocks noChangeArrowheads="1"/>
            </p:cNvSpPr>
            <p:nvPr/>
          </p:nvSpPr>
          <p:spPr bwMode="auto">
            <a:xfrm>
              <a:off x="1562" y="3608"/>
              <a:ext cx="180" cy="181"/>
            </a:xfrm>
            <a:prstGeom prst="ellipse">
              <a:avLst/>
            </a:prstGeom>
            <a:solidFill>
              <a:srgbClr val="CC3300">
                <a:alpha val="34117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 0</a:t>
              </a:r>
            </a:p>
          </p:txBody>
        </p:sp>
        <p:sp>
          <p:nvSpPr>
            <p:cNvPr id="25631" name="Oval 70"/>
            <p:cNvSpPr>
              <a:spLocks noChangeArrowheads="1"/>
            </p:cNvSpPr>
            <p:nvPr/>
          </p:nvSpPr>
          <p:spPr bwMode="auto">
            <a:xfrm>
              <a:off x="2456" y="3225"/>
              <a:ext cx="181" cy="179"/>
            </a:xfrm>
            <a:prstGeom prst="ellipse">
              <a:avLst/>
            </a:prstGeom>
            <a:solidFill>
              <a:srgbClr val="009900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 2</a:t>
              </a:r>
            </a:p>
          </p:txBody>
        </p:sp>
        <p:sp>
          <p:nvSpPr>
            <p:cNvPr id="25632" name="Oval 71"/>
            <p:cNvSpPr>
              <a:spLocks noChangeArrowheads="1"/>
            </p:cNvSpPr>
            <p:nvPr/>
          </p:nvSpPr>
          <p:spPr bwMode="auto">
            <a:xfrm>
              <a:off x="871" y="3714"/>
              <a:ext cx="180" cy="180"/>
            </a:xfrm>
            <a:prstGeom prst="ellipse">
              <a:avLst/>
            </a:prstGeom>
            <a:solidFill>
              <a:srgbClr val="0033CC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  3</a:t>
              </a:r>
            </a:p>
          </p:txBody>
        </p:sp>
        <p:sp>
          <p:nvSpPr>
            <p:cNvPr id="25633" name="Line 72"/>
            <p:cNvSpPr>
              <a:spLocks noChangeShapeType="1"/>
            </p:cNvSpPr>
            <p:nvPr/>
          </p:nvSpPr>
          <p:spPr bwMode="auto">
            <a:xfrm flipH="1">
              <a:off x="998" y="3390"/>
              <a:ext cx="947" cy="3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5634" name="Line 73"/>
            <p:cNvSpPr>
              <a:spLocks noChangeShapeType="1"/>
            </p:cNvSpPr>
            <p:nvPr/>
          </p:nvSpPr>
          <p:spPr bwMode="auto">
            <a:xfrm flipV="1">
              <a:off x="2148" y="3338"/>
              <a:ext cx="300" cy="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5635" name="Line 74"/>
            <p:cNvSpPr>
              <a:spLocks noChangeShapeType="1"/>
            </p:cNvSpPr>
            <p:nvPr/>
          </p:nvSpPr>
          <p:spPr bwMode="auto">
            <a:xfrm flipV="1">
              <a:off x="1044" y="3706"/>
              <a:ext cx="518" cy="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5636" name="Line 75"/>
            <p:cNvSpPr>
              <a:spLocks noChangeShapeType="1"/>
            </p:cNvSpPr>
            <p:nvPr/>
          </p:nvSpPr>
          <p:spPr bwMode="auto">
            <a:xfrm flipH="1">
              <a:off x="1239" y="3780"/>
              <a:ext cx="323" cy="22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5637" name="Line 76"/>
            <p:cNvSpPr>
              <a:spLocks noChangeShapeType="1"/>
            </p:cNvSpPr>
            <p:nvPr/>
          </p:nvSpPr>
          <p:spPr bwMode="auto">
            <a:xfrm flipH="1">
              <a:off x="1711" y="3435"/>
              <a:ext cx="240" cy="20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5638" name="Line 77"/>
            <p:cNvSpPr>
              <a:spLocks noChangeShapeType="1"/>
            </p:cNvSpPr>
            <p:nvPr/>
          </p:nvSpPr>
          <p:spPr bwMode="auto">
            <a:xfrm flipH="1" flipV="1">
              <a:off x="1040" y="3876"/>
              <a:ext cx="68" cy="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</p:grpSp>
      <p:sp>
        <p:nvSpPr>
          <p:cNvPr id="25622" name="Line 78"/>
          <p:cNvSpPr>
            <a:spLocks noChangeShapeType="1"/>
          </p:cNvSpPr>
          <p:nvPr/>
        </p:nvSpPr>
        <p:spPr bwMode="auto">
          <a:xfrm>
            <a:off x="2568575" y="4600575"/>
            <a:ext cx="668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  <p:sp>
        <p:nvSpPr>
          <p:cNvPr id="25623" name="Line 79"/>
          <p:cNvSpPr>
            <a:spLocks noChangeShapeType="1"/>
          </p:cNvSpPr>
          <p:nvPr/>
        </p:nvSpPr>
        <p:spPr bwMode="auto">
          <a:xfrm>
            <a:off x="3019425" y="5094288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  <p:sp>
        <p:nvSpPr>
          <p:cNvPr id="25624" name="AutoShape 81"/>
          <p:cNvSpPr>
            <a:spLocks/>
          </p:cNvSpPr>
          <p:nvPr/>
        </p:nvSpPr>
        <p:spPr bwMode="auto">
          <a:xfrm>
            <a:off x="3235325" y="5791200"/>
            <a:ext cx="88900" cy="725488"/>
          </a:xfrm>
          <a:prstGeom prst="leftBrace">
            <a:avLst>
              <a:gd name="adj1" fmla="val 6800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 anchor="ctr"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  <p:sp>
        <p:nvSpPr>
          <p:cNvPr id="25625" name="Line 82"/>
          <p:cNvSpPr>
            <a:spLocks noChangeShapeType="1"/>
          </p:cNvSpPr>
          <p:nvPr/>
        </p:nvSpPr>
        <p:spPr bwMode="auto">
          <a:xfrm>
            <a:off x="1538288" y="6096000"/>
            <a:ext cx="1597025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  <p:sp>
        <p:nvSpPr>
          <p:cNvPr id="2" name="Up Arrow 1"/>
          <p:cNvSpPr/>
          <p:nvPr/>
        </p:nvSpPr>
        <p:spPr>
          <a:xfrm rot="19002992">
            <a:off x="7936336" y="4306829"/>
            <a:ext cx="309478" cy="556627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6890FD-866A-4059-9715-5C4BC536C2C3}"/>
              </a:ext>
            </a:extLst>
          </p:cNvPr>
          <p:cNvSpPr/>
          <p:nvPr/>
        </p:nvSpPr>
        <p:spPr>
          <a:xfrm>
            <a:off x="7377160" y="4986536"/>
            <a:ext cx="16562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Adjacency Matrix</a:t>
            </a:r>
          </a:p>
        </p:txBody>
      </p:sp>
    </p:spTree>
    <p:extLst>
      <p:ext uri="{BB962C8B-B14F-4D97-AF65-F5344CB8AC3E}">
        <p14:creationId xmlns:p14="http://schemas.microsoft.com/office/powerpoint/2010/main" val="2155926034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6B76E7F-D718-43F6-955D-71A6825191C4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24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4963"/>
            <a:ext cx="8229600" cy="979487"/>
          </a:xfrm>
        </p:spPr>
        <p:txBody>
          <a:bodyPr/>
          <a:lstStyle/>
          <a:p>
            <a:pPr algn="l"/>
            <a:r>
              <a:rPr lang="en-US" sz="40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</a:rPr>
              <a:t>Breadth-First Traversal </a:t>
            </a:r>
            <a:r>
              <a:rPr lang="en-US" sz="32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</a:rPr>
              <a:t>(1 of 3)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5425" y="1600200"/>
            <a:ext cx="8664575" cy="4932363"/>
          </a:xfrm>
        </p:spPr>
        <p:txBody>
          <a:bodyPr/>
          <a:lstStyle/>
          <a:p>
            <a:r>
              <a:rPr lang="en-US" sz="2400" dirty="0"/>
              <a:t>Level order traversal</a:t>
            </a:r>
          </a:p>
          <a:p>
            <a:r>
              <a:rPr lang="en-US" sz="2400" dirty="0"/>
              <a:t>All of a vertex’s </a:t>
            </a:r>
            <a:r>
              <a:rPr lang="en-US" sz="2400" b="1" dirty="0">
                <a:solidFill>
                  <a:srgbClr val="7030A0"/>
                </a:solidFill>
              </a:rPr>
              <a:t>siblings</a:t>
            </a:r>
            <a:r>
              <a:rPr lang="en-US" sz="2400" dirty="0"/>
              <a:t> are visited </a:t>
            </a:r>
            <a:r>
              <a:rPr lang="en-US" sz="2400" b="1" dirty="0">
                <a:solidFill>
                  <a:srgbClr val="7030A0"/>
                </a:solidFill>
              </a:rPr>
              <a:t>before</a:t>
            </a:r>
            <a:r>
              <a:rPr lang="en-US" sz="2400" dirty="0"/>
              <a:t> any of its </a:t>
            </a:r>
            <a:r>
              <a:rPr lang="en-US" sz="2400" b="1" dirty="0">
                <a:solidFill>
                  <a:srgbClr val="7030A0"/>
                </a:solidFill>
              </a:rPr>
              <a:t>descendants</a:t>
            </a:r>
            <a:r>
              <a:rPr lang="en-US" sz="2400" dirty="0"/>
              <a:t> are visited</a:t>
            </a:r>
          </a:p>
          <a:p>
            <a:pPr lvl="1"/>
            <a:r>
              <a:rPr lang="en-US" sz="2000" dirty="0"/>
              <a:t>A vertex’s siblings are all nodes adjacent to the node previously visited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What’s the traversal order?</a:t>
            </a:r>
          </a:p>
        </p:txBody>
      </p:sp>
      <p:grpSp>
        <p:nvGrpSpPr>
          <p:cNvPr id="27656" name="Group 7"/>
          <p:cNvGrpSpPr>
            <a:grpSpLocks/>
          </p:cNvGrpSpPr>
          <p:nvPr/>
        </p:nvGrpSpPr>
        <p:grpSpPr bwMode="auto">
          <a:xfrm>
            <a:off x="3592513" y="3998913"/>
            <a:ext cx="2825750" cy="1443037"/>
            <a:chOff x="871" y="3225"/>
            <a:chExt cx="1780" cy="909"/>
          </a:xfrm>
        </p:grpSpPr>
        <p:sp>
          <p:nvSpPr>
            <p:cNvPr id="27664" name="AutoShape 8"/>
            <p:cNvSpPr>
              <a:spLocks noChangeAspect="1" noChangeArrowheads="1"/>
            </p:cNvSpPr>
            <p:nvPr/>
          </p:nvSpPr>
          <p:spPr bwMode="auto">
            <a:xfrm>
              <a:off x="871" y="3225"/>
              <a:ext cx="1780" cy="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7665" name="Oval 9"/>
            <p:cNvSpPr>
              <a:spLocks noChangeArrowheads="1"/>
            </p:cNvSpPr>
            <p:nvPr/>
          </p:nvSpPr>
          <p:spPr bwMode="auto">
            <a:xfrm>
              <a:off x="1953" y="3338"/>
              <a:ext cx="180" cy="180"/>
            </a:xfrm>
            <a:prstGeom prst="ellipse">
              <a:avLst/>
            </a:prstGeom>
            <a:solidFill>
              <a:srgbClr val="CC3300">
                <a:alpha val="34117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 1</a:t>
              </a:r>
            </a:p>
          </p:txBody>
        </p:sp>
        <p:sp>
          <p:nvSpPr>
            <p:cNvPr id="27666" name="Oval 10"/>
            <p:cNvSpPr>
              <a:spLocks noChangeArrowheads="1"/>
            </p:cNvSpPr>
            <p:nvPr/>
          </p:nvSpPr>
          <p:spPr bwMode="auto">
            <a:xfrm>
              <a:off x="1074" y="3954"/>
              <a:ext cx="180" cy="180"/>
            </a:xfrm>
            <a:prstGeom prst="ellipse">
              <a:avLst/>
            </a:prstGeom>
            <a:solidFill>
              <a:srgbClr val="CC3300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 4</a:t>
              </a:r>
            </a:p>
          </p:txBody>
        </p:sp>
        <p:sp>
          <p:nvSpPr>
            <p:cNvPr id="27667" name="Oval 11"/>
            <p:cNvSpPr>
              <a:spLocks noChangeArrowheads="1"/>
            </p:cNvSpPr>
            <p:nvPr/>
          </p:nvSpPr>
          <p:spPr bwMode="auto">
            <a:xfrm>
              <a:off x="1562" y="3608"/>
              <a:ext cx="180" cy="181"/>
            </a:xfrm>
            <a:prstGeom prst="ellipse">
              <a:avLst/>
            </a:prstGeom>
            <a:solidFill>
              <a:srgbClr val="CC3300">
                <a:alpha val="34117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 0</a:t>
              </a:r>
            </a:p>
          </p:txBody>
        </p:sp>
        <p:sp>
          <p:nvSpPr>
            <p:cNvPr id="27668" name="Oval 12"/>
            <p:cNvSpPr>
              <a:spLocks noChangeArrowheads="1"/>
            </p:cNvSpPr>
            <p:nvPr/>
          </p:nvSpPr>
          <p:spPr bwMode="auto">
            <a:xfrm>
              <a:off x="2456" y="3225"/>
              <a:ext cx="181" cy="179"/>
            </a:xfrm>
            <a:prstGeom prst="ellipse">
              <a:avLst/>
            </a:prstGeom>
            <a:solidFill>
              <a:srgbClr val="009900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 2</a:t>
              </a:r>
            </a:p>
          </p:txBody>
        </p:sp>
        <p:sp>
          <p:nvSpPr>
            <p:cNvPr id="27669" name="Oval 13"/>
            <p:cNvSpPr>
              <a:spLocks noChangeArrowheads="1"/>
            </p:cNvSpPr>
            <p:nvPr/>
          </p:nvSpPr>
          <p:spPr bwMode="auto">
            <a:xfrm>
              <a:off x="871" y="3714"/>
              <a:ext cx="180" cy="180"/>
            </a:xfrm>
            <a:prstGeom prst="ellipse">
              <a:avLst/>
            </a:prstGeom>
            <a:solidFill>
              <a:srgbClr val="0033CC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  3</a:t>
              </a:r>
            </a:p>
          </p:txBody>
        </p:sp>
        <p:sp>
          <p:nvSpPr>
            <p:cNvPr id="27670" name="Line 14"/>
            <p:cNvSpPr>
              <a:spLocks noChangeShapeType="1"/>
            </p:cNvSpPr>
            <p:nvPr/>
          </p:nvSpPr>
          <p:spPr bwMode="auto">
            <a:xfrm flipH="1">
              <a:off x="998" y="3390"/>
              <a:ext cx="947" cy="3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7671" name="Line 15"/>
            <p:cNvSpPr>
              <a:spLocks noChangeShapeType="1"/>
            </p:cNvSpPr>
            <p:nvPr/>
          </p:nvSpPr>
          <p:spPr bwMode="auto">
            <a:xfrm flipV="1">
              <a:off x="2148" y="3338"/>
              <a:ext cx="300" cy="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7672" name="Line 16"/>
            <p:cNvSpPr>
              <a:spLocks noChangeShapeType="1"/>
            </p:cNvSpPr>
            <p:nvPr/>
          </p:nvSpPr>
          <p:spPr bwMode="auto">
            <a:xfrm flipV="1">
              <a:off x="1044" y="3706"/>
              <a:ext cx="518" cy="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7673" name="Line 17"/>
            <p:cNvSpPr>
              <a:spLocks noChangeShapeType="1"/>
            </p:cNvSpPr>
            <p:nvPr/>
          </p:nvSpPr>
          <p:spPr bwMode="auto">
            <a:xfrm flipH="1">
              <a:off x="1239" y="3780"/>
              <a:ext cx="323" cy="22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7674" name="Line 18"/>
            <p:cNvSpPr>
              <a:spLocks noChangeShapeType="1"/>
            </p:cNvSpPr>
            <p:nvPr/>
          </p:nvSpPr>
          <p:spPr bwMode="auto">
            <a:xfrm flipH="1">
              <a:off x="1711" y="3435"/>
              <a:ext cx="240" cy="20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7675" name="Line 19"/>
            <p:cNvSpPr>
              <a:spLocks noChangeShapeType="1"/>
            </p:cNvSpPr>
            <p:nvPr/>
          </p:nvSpPr>
          <p:spPr bwMode="auto">
            <a:xfrm flipH="1" flipV="1">
              <a:off x="1040" y="3876"/>
              <a:ext cx="68" cy="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809246520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6B76E7F-D718-43F6-955D-71A6825191C4}" type="slidenum">
              <a:rPr lang="en-US" smtClean="0">
                <a:latin typeface="Arial" pitchFamily="34" charset="0"/>
              </a:rPr>
              <a:pPr/>
              <a:t>25</a:t>
            </a:fld>
            <a:endParaRPr lang="en-US">
              <a:latin typeface="Arial" pitchFamily="34" charset="0"/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</a:rPr>
              <a:t>Breadth-First Traversal </a:t>
            </a:r>
            <a:r>
              <a:rPr lang="en-US" sz="32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</a:rPr>
              <a:t>(2 of 3)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5425" y="1600200"/>
            <a:ext cx="8664575" cy="4932363"/>
          </a:xfrm>
        </p:spPr>
        <p:txBody>
          <a:bodyPr/>
          <a:lstStyle/>
          <a:p>
            <a:r>
              <a:rPr lang="en-US" sz="2800" dirty="0"/>
              <a:t>All of a vertex’s </a:t>
            </a:r>
            <a:r>
              <a:rPr lang="en-US" sz="2800" b="1" dirty="0"/>
              <a:t>siblings</a:t>
            </a:r>
            <a:r>
              <a:rPr lang="en-US" sz="2800" dirty="0"/>
              <a:t> are visited </a:t>
            </a:r>
            <a:r>
              <a:rPr lang="en-US" sz="2800" b="1" dirty="0"/>
              <a:t>before</a:t>
            </a:r>
            <a:r>
              <a:rPr lang="en-US" sz="2800" dirty="0"/>
              <a:t> any of its </a:t>
            </a:r>
            <a:r>
              <a:rPr lang="en-US" sz="2800" b="1" dirty="0"/>
              <a:t>descendants</a:t>
            </a:r>
            <a:r>
              <a:rPr lang="en-US" sz="2800" dirty="0"/>
              <a:t> are visited</a:t>
            </a:r>
          </a:p>
          <a:p>
            <a:pPr lvl="1"/>
            <a:r>
              <a:rPr lang="en-US" sz="2400" dirty="0"/>
              <a:t>A vertex’s siblings are all nodes adjacent 	     	           to the node previously visited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Traversal order: </a:t>
            </a:r>
            <a:r>
              <a:rPr lang="en-US" dirty="0">
                <a:solidFill>
                  <a:srgbClr val="0033CC"/>
                </a:solidFill>
              </a:rPr>
              <a:t>3</a:t>
            </a:r>
            <a:r>
              <a:rPr lang="en-US" dirty="0"/>
              <a:t>, </a:t>
            </a:r>
            <a:r>
              <a:rPr lang="en-US" dirty="0">
                <a:solidFill>
                  <a:srgbClr val="CC3300"/>
                </a:solidFill>
              </a:rPr>
              <a:t>0</a:t>
            </a:r>
            <a:r>
              <a:rPr lang="en-US" dirty="0"/>
              <a:t>, </a:t>
            </a:r>
            <a:r>
              <a:rPr lang="en-US" dirty="0">
                <a:solidFill>
                  <a:srgbClr val="CC3300"/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rgbClr val="CC3300"/>
                </a:solidFill>
              </a:rPr>
              <a:t>4</a:t>
            </a:r>
            <a:r>
              <a:rPr lang="en-US" dirty="0"/>
              <a:t>, </a:t>
            </a:r>
            <a:r>
              <a:rPr lang="en-US" dirty="0">
                <a:solidFill>
                  <a:srgbClr val="009900"/>
                </a:solidFill>
              </a:rPr>
              <a:t>2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5126038" y="4878388"/>
            <a:ext cx="2339975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algn="ctr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1800" kern="1200"/>
              <a:t>Decedents of vertex 3, all siblings</a:t>
            </a: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6970713" y="3962400"/>
            <a:ext cx="1812925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algn="ctr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1800" kern="1200"/>
              <a:t>Descendent of vertex 1</a:t>
            </a:r>
          </a:p>
        </p:txBody>
      </p:sp>
      <p:sp>
        <p:nvSpPr>
          <p:cNvPr id="27655" name="Line 6"/>
          <p:cNvSpPr>
            <a:spLocks noChangeShapeType="1"/>
          </p:cNvSpPr>
          <p:nvPr/>
        </p:nvSpPr>
        <p:spPr bwMode="auto">
          <a:xfrm flipH="1">
            <a:off x="6432550" y="4165600"/>
            <a:ext cx="581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  <p:grpSp>
        <p:nvGrpSpPr>
          <p:cNvPr id="27656" name="Group 7"/>
          <p:cNvGrpSpPr>
            <a:grpSpLocks/>
          </p:cNvGrpSpPr>
          <p:nvPr/>
        </p:nvGrpSpPr>
        <p:grpSpPr bwMode="auto">
          <a:xfrm>
            <a:off x="3592513" y="3998913"/>
            <a:ext cx="2825750" cy="1443037"/>
            <a:chOff x="871" y="3225"/>
            <a:chExt cx="1780" cy="909"/>
          </a:xfrm>
        </p:grpSpPr>
        <p:sp>
          <p:nvSpPr>
            <p:cNvPr id="27664" name="AutoShape 8"/>
            <p:cNvSpPr>
              <a:spLocks noChangeAspect="1" noChangeArrowheads="1"/>
            </p:cNvSpPr>
            <p:nvPr/>
          </p:nvSpPr>
          <p:spPr bwMode="auto">
            <a:xfrm>
              <a:off x="871" y="3225"/>
              <a:ext cx="1780" cy="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7665" name="Oval 9"/>
            <p:cNvSpPr>
              <a:spLocks noChangeArrowheads="1"/>
            </p:cNvSpPr>
            <p:nvPr/>
          </p:nvSpPr>
          <p:spPr bwMode="auto">
            <a:xfrm>
              <a:off x="1953" y="3338"/>
              <a:ext cx="180" cy="180"/>
            </a:xfrm>
            <a:prstGeom prst="ellipse">
              <a:avLst/>
            </a:prstGeom>
            <a:solidFill>
              <a:srgbClr val="CC3300">
                <a:alpha val="34117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 1</a:t>
              </a:r>
            </a:p>
          </p:txBody>
        </p:sp>
        <p:sp>
          <p:nvSpPr>
            <p:cNvPr id="27666" name="Oval 10"/>
            <p:cNvSpPr>
              <a:spLocks noChangeArrowheads="1"/>
            </p:cNvSpPr>
            <p:nvPr/>
          </p:nvSpPr>
          <p:spPr bwMode="auto">
            <a:xfrm>
              <a:off x="1074" y="3954"/>
              <a:ext cx="180" cy="180"/>
            </a:xfrm>
            <a:prstGeom prst="ellipse">
              <a:avLst/>
            </a:prstGeom>
            <a:solidFill>
              <a:srgbClr val="CC3300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 4</a:t>
              </a:r>
            </a:p>
          </p:txBody>
        </p:sp>
        <p:sp>
          <p:nvSpPr>
            <p:cNvPr id="27667" name="Oval 11"/>
            <p:cNvSpPr>
              <a:spLocks noChangeArrowheads="1"/>
            </p:cNvSpPr>
            <p:nvPr/>
          </p:nvSpPr>
          <p:spPr bwMode="auto">
            <a:xfrm>
              <a:off x="1562" y="3608"/>
              <a:ext cx="180" cy="181"/>
            </a:xfrm>
            <a:prstGeom prst="ellipse">
              <a:avLst/>
            </a:prstGeom>
            <a:solidFill>
              <a:srgbClr val="CC3300">
                <a:alpha val="34117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 0</a:t>
              </a:r>
            </a:p>
          </p:txBody>
        </p:sp>
        <p:sp>
          <p:nvSpPr>
            <p:cNvPr id="27668" name="Oval 12"/>
            <p:cNvSpPr>
              <a:spLocks noChangeArrowheads="1"/>
            </p:cNvSpPr>
            <p:nvPr/>
          </p:nvSpPr>
          <p:spPr bwMode="auto">
            <a:xfrm>
              <a:off x="2456" y="3225"/>
              <a:ext cx="181" cy="179"/>
            </a:xfrm>
            <a:prstGeom prst="ellipse">
              <a:avLst/>
            </a:prstGeom>
            <a:solidFill>
              <a:srgbClr val="009900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 2</a:t>
              </a:r>
            </a:p>
          </p:txBody>
        </p:sp>
        <p:sp>
          <p:nvSpPr>
            <p:cNvPr id="27669" name="Oval 13"/>
            <p:cNvSpPr>
              <a:spLocks noChangeArrowheads="1"/>
            </p:cNvSpPr>
            <p:nvPr/>
          </p:nvSpPr>
          <p:spPr bwMode="auto">
            <a:xfrm>
              <a:off x="871" y="3714"/>
              <a:ext cx="180" cy="180"/>
            </a:xfrm>
            <a:prstGeom prst="ellipse">
              <a:avLst/>
            </a:prstGeom>
            <a:solidFill>
              <a:srgbClr val="0033CC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  3</a:t>
              </a:r>
            </a:p>
          </p:txBody>
        </p:sp>
        <p:sp>
          <p:nvSpPr>
            <p:cNvPr id="27670" name="Line 14"/>
            <p:cNvSpPr>
              <a:spLocks noChangeShapeType="1"/>
            </p:cNvSpPr>
            <p:nvPr/>
          </p:nvSpPr>
          <p:spPr bwMode="auto">
            <a:xfrm flipH="1">
              <a:off x="998" y="3390"/>
              <a:ext cx="947" cy="3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7671" name="Line 15"/>
            <p:cNvSpPr>
              <a:spLocks noChangeShapeType="1"/>
            </p:cNvSpPr>
            <p:nvPr/>
          </p:nvSpPr>
          <p:spPr bwMode="auto">
            <a:xfrm flipV="1">
              <a:off x="2148" y="3338"/>
              <a:ext cx="300" cy="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7672" name="Line 16"/>
            <p:cNvSpPr>
              <a:spLocks noChangeShapeType="1"/>
            </p:cNvSpPr>
            <p:nvPr/>
          </p:nvSpPr>
          <p:spPr bwMode="auto">
            <a:xfrm flipV="1">
              <a:off x="1044" y="3706"/>
              <a:ext cx="518" cy="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7673" name="Line 17"/>
            <p:cNvSpPr>
              <a:spLocks noChangeShapeType="1"/>
            </p:cNvSpPr>
            <p:nvPr/>
          </p:nvSpPr>
          <p:spPr bwMode="auto">
            <a:xfrm flipH="1">
              <a:off x="1239" y="3780"/>
              <a:ext cx="323" cy="22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7674" name="Line 18"/>
            <p:cNvSpPr>
              <a:spLocks noChangeShapeType="1"/>
            </p:cNvSpPr>
            <p:nvPr/>
          </p:nvSpPr>
          <p:spPr bwMode="auto">
            <a:xfrm flipH="1">
              <a:off x="1711" y="3435"/>
              <a:ext cx="240" cy="20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7675" name="Line 19"/>
            <p:cNvSpPr>
              <a:spLocks noChangeShapeType="1"/>
            </p:cNvSpPr>
            <p:nvPr/>
          </p:nvSpPr>
          <p:spPr bwMode="auto">
            <a:xfrm flipH="1" flipV="1">
              <a:off x="1040" y="3876"/>
              <a:ext cx="68" cy="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</p:grpSp>
      <p:sp>
        <p:nvSpPr>
          <p:cNvPr id="27657" name="Line 20"/>
          <p:cNvSpPr>
            <a:spLocks noChangeShapeType="1"/>
          </p:cNvSpPr>
          <p:nvPr/>
        </p:nvSpPr>
        <p:spPr bwMode="auto">
          <a:xfrm>
            <a:off x="2890838" y="4935538"/>
            <a:ext cx="581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  <p:grpSp>
        <p:nvGrpSpPr>
          <p:cNvPr id="27658" name="Group 22"/>
          <p:cNvGrpSpPr>
            <a:grpSpLocks/>
          </p:cNvGrpSpPr>
          <p:nvPr/>
        </p:nvGrpSpPr>
        <p:grpSpPr bwMode="auto">
          <a:xfrm>
            <a:off x="4351338" y="4498975"/>
            <a:ext cx="1104900" cy="782638"/>
            <a:chOff x="2349" y="3017"/>
            <a:chExt cx="696" cy="493"/>
          </a:xfrm>
        </p:grpSpPr>
        <p:sp>
          <p:nvSpPr>
            <p:cNvPr id="27661" name="Line 23"/>
            <p:cNvSpPr>
              <a:spLocks noChangeShapeType="1"/>
            </p:cNvSpPr>
            <p:nvPr/>
          </p:nvSpPr>
          <p:spPr bwMode="auto">
            <a:xfrm flipH="1" flipV="1">
              <a:off x="2807" y="3255"/>
              <a:ext cx="11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7662" name="Line 24"/>
            <p:cNvSpPr>
              <a:spLocks noChangeShapeType="1"/>
            </p:cNvSpPr>
            <p:nvPr/>
          </p:nvSpPr>
          <p:spPr bwMode="auto">
            <a:xfrm flipV="1">
              <a:off x="2917" y="3017"/>
              <a:ext cx="128" cy="3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7663" name="Line 25"/>
            <p:cNvSpPr>
              <a:spLocks noChangeShapeType="1"/>
            </p:cNvSpPr>
            <p:nvPr/>
          </p:nvSpPr>
          <p:spPr bwMode="auto">
            <a:xfrm flipH="1">
              <a:off x="2349" y="3346"/>
              <a:ext cx="568" cy="1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</p:grpSp>
      <p:sp>
        <p:nvSpPr>
          <p:cNvPr id="27660" name="Text Box 70"/>
          <p:cNvSpPr txBox="1">
            <a:spLocks noChangeArrowheads="1"/>
          </p:cNvSpPr>
          <p:nvPr/>
        </p:nvSpPr>
        <p:spPr bwMode="auto">
          <a:xfrm>
            <a:off x="457200" y="4672013"/>
            <a:ext cx="2663825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 algn="ctr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1800" kern="1200" dirty="0"/>
              <a:t>Arbitrary starting vertex                 </a:t>
            </a:r>
            <a:r>
              <a:rPr lang="en-US" kern="1200" dirty="0"/>
              <a:t>(no node visited before it)</a:t>
            </a:r>
          </a:p>
        </p:txBody>
      </p:sp>
    </p:spTree>
    <p:extLst>
      <p:ext uri="{BB962C8B-B14F-4D97-AF65-F5344CB8AC3E}">
        <p14:creationId xmlns:p14="http://schemas.microsoft.com/office/powerpoint/2010/main" val="3779651259"/>
      </p:ext>
    </p:extLst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BD693A6-D7E9-46FC-AE15-FD1A30794FB2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26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</a:rPr>
              <a:t>Breadth-First Traversal </a:t>
            </a:r>
            <a:r>
              <a:rPr lang="en-US" sz="32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</a:rPr>
              <a:t>(3 of 3)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975" y="1397000"/>
            <a:ext cx="8229600" cy="153511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Use a </a:t>
            </a:r>
            <a:r>
              <a:rPr lang="en-US" sz="2400" b="1" dirty="0">
                <a:solidFill>
                  <a:srgbClr val="7030A0"/>
                </a:solidFill>
              </a:rPr>
              <a:t>queue</a:t>
            </a:r>
            <a:r>
              <a:rPr lang="en-US" sz="2400" dirty="0"/>
              <a:t> to save </a:t>
            </a:r>
            <a:r>
              <a:rPr lang="en-US" sz="2400" i="1" dirty="0"/>
              <a:t>unvisited</a:t>
            </a:r>
            <a:r>
              <a:rPr lang="en-US" sz="2400" dirty="0"/>
              <a:t> siblings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They will be visited before any decedents that are subsequently added to the queue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Vertices are only </a:t>
            </a:r>
            <a:r>
              <a:rPr lang="en-US" sz="2000" dirty="0" err="1"/>
              <a:t>enqueued</a:t>
            </a:r>
            <a:r>
              <a:rPr lang="en-US" sz="2000" dirty="0"/>
              <a:t> once</a:t>
            </a:r>
          </a:p>
        </p:txBody>
      </p:sp>
      <p:sp>
        <p:nvSpPr>
          <p:cNvPr id="28677" name="AutoShape 4"/>
          <p:cNvSpPr>
            <a:spLocks noChangeAspect="1" noChangeArrowheads="1"/>
          </p:cNvSpPr>
          <p:nvPr/>
        </p:nvSpPr>
        <p:spPr bwMode="auto">
          <a:xfrm>
            <a:off x="1190625" y="3106738"/>
            <a:ext cx="6599238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  <p:sp>
        <p:nvSpPr>
          <p:cNvPr id="28678" name="Text Box 5"/>
          <p:cNvSpPr txBox="1">
            <a:spLocks noChangeArrowheads="1"/>
          </p:cNvSpPr>
          <p:nvPr/>
        </p:nvSpPr>
        <p:spPr bwMode="auto">
          <a:xfrm>
            <a:off x="6296025" y="3121025"/>
            <a:ext cx="1984375" cy="1270000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kern="1200"/>
              <a:t>     0    1    2    3    4</a:t>
            </a:r>
          </a:p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kern="1200"/>
              <a:t>0   0    1    0    1    1</a:t>
            </a:r>
          </a:p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kern="1200"/>
              <a:t>1   1    0    </a:t>
            </a:r>
            <a:r>
              <a:rPr lang="en-US" sz="1200" b="1" kern="1200">
                <a:solidFill>
                  <a:srgbClr val="009900"/>
                </a:solidFill>
              </a:rPr>
              <a:t>1</a:t>
            </a:r>
            <a:r>
              <a:rPr lang="en-US" sz="1200" kern="1200"/>
              <a:t>    1    0</a:t>
            </a:r>
          </a:p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kern="1200"/>
              <a:t>2   0    1    0    0    0</a:t>
            </a:r>
          </a:p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kern="1200"/>
              <a:t>3   </a:t>
            </a:r>
            <a:r>
              <a:rPr lang="en-US" sz="1200" b="1" kern="1200">
                <a:solidFill>
                  <a:srgbClr val="CC3300"/>
                </a:solidFill>
              </a:rPr>
              <a:t>1    1    </a:t>
            </a:r>
            <a:r>
              <a:rPr lang="en-US" sz="1200" kern="1200"/>
              <a:t>0    0</a:t>
            </a:r>
            <a:r>
              <a:rPr lang="en-US" sz="1200" b="1" kern="1200">
                <a:solidFill>
                  <a:srgbClr val="CC3300"/>
                </a:solidFill>
              </a:rPr>
              <a:t>    1</a:t>
            </a:r>
          </a:p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kern="1200"/>
              <a:t>4   1    0    0    1    0</a:t>
            </a:r>
          </a:p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200" kern="1200"/>
          </a:p>
        </p:txBody>
      </p:sp>
      <p:sp>
        <p:nvSpPr>
          <p:cNvPr id="28679" name="AutoShape 6"/>
          <p:cNvSpPr>
            <a:spLocks/>
          </p:cNvSpPr>
          <p:nvPr/>
        </p:nvSpPr>
        <p:spPr bwMode="auto">
          <a:xfrm>
            <a:off x="6503988" y="3316288"/>
            <a:ext cx="122237" cy="947737"/>
          </a:xfrm>
          <a:prstGeom prst="leftBracket">
            <a:avLst>
              <a:gd name="adj" fmla="val 64611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  <p:sp>
        <p:nvSpPr>
          <p:cNvPr id="28680" name="AutoShape 7"/>
          <p:cNvSpPr>
            <a:spLocks/>
          </p:cNvSpPr>
          <p:nvPr/>
        </p:nvSpPr>
        <p:spPr bwMode="auto">
          <a:xfrm>
            <a:off x="7623175" y="3327400"/>
            <a:ext cx="120650" cy="946150"/>
          </a:xfrm>
          <a:prstGeom prst="rightBracket">
            <a:avLst>
              <a:gd name="adj" fmla="val 65351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  <p:sp>
        <p:nvSpPr>
          <p:cNvPr id="28681" name="Text Box 8"/>
          <p:cNvSpPr txBox="1">
            <a:spLocks noChangeArrowheads="1"/>
          </p:cNvSpPr>
          <p:nvPr/>
        </p:nvSpPr>
        <p:spPr bwMode="auto">
          <a:xfrm>
            <a:off x="1354138" y="4438650"/>
            <a:ext cx="5254625" cy="314325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kern="1200"/>
              <a:t>Visited order</a:t>
            </a:r>
            <a:r>
              <a:rPr lang="en-US" sz="1200" kern="1200"/>
              <a:t>                         V</a:t>
            </a:r>
            <a:r>
              <a:rPr lang="en-US" sz="1200" kern="1200" baseline="-25000"/>
              <a:t>3</a:t>
            </a:r>
            <a:r>
              <a:rPr lang="en-US" sz="1200" kern="1200"/>
              <a:t>	 V</a:t>
            </a:r>
            <a:r>
              <a:rPr lang="en-US" sz="1200" kern="1200" baseline="-25000"/>
              <a:t>0            </a:t>
            </a:r>
            <a:r>
              <a:rPr lang="en-US" sz="1200" kern="1200"/>
              <a:t>V</a:t>
            </a:r>
            <a:r>
              <a:rPr lang="en-US" sz="1200" kern="1200" baseline="-25000"/>
              <a:t>1	          </a:t>
            </a:r>
            <a:r>
              <a:rPr lang="en-US" sz="1200" kern="1200"/>
              <a:t>V</a:t>
            </a:r>
            <a:r>
              <a:rPr lang="en-US" sz="1200" kern="1200" baseline="-25000"/>
              <a:t>4</a:t>
            </a:r>
            <a:r>
              <a:rPr lang="en-US" sz="1200" kern="1200"/>
              <a:t>	V</a:t>
            </a:r>
            <a:r>
              <a:rPr lang="en-US" sz="1200" kern="1200" baseline="-25000"/>
              <a:t>2</a:t>
            </a:r>
            <a:r>
              <a:rPr lang="en-US" sz="1200" kern="1200"/>
              <a:t>	</a:t>
            </a:r>
          </a:p>
        </p:txBody>
      </p:sp>
      <p:sp>
        <p:nvSpPr>
          <p:cNvPr id="28682" name="Text Box 9"/>
          <p:cNvSpPr txBox="1">
            <a:spLocks noChangeArrowheads="1"/>
          </p:cNvSpPr>
          <p:nvPr/>
        </p:nvSpPr>
        <p:spPr bwMode="auto">
          <a:xfrm>
            <a:off x="1036638" y="4956175"/>
            <a:ext cx="2085975" cy="242888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kern="1200"/>
              <a:t>The queue after the visit</a:t>
            </a:r>
            <a:endParaRPr lang="en-US" sz="1200" kern="1200"/>
          </a:p>
        </p:txBody>
      </p:sp>
      <p:sp>
        <p:nvSpPr>
          <p:cNvPr id="28683" name="Text Box 10"/>
          <p:cNvSpPr txBox="1">
            <a:spLocks noChangeArrowheads="1"/>
          </p:cNvSpPr>
          <p:nvPr/>
        </p:nvSpPr>
        <p:spPr bwMode="auto">
          <a:xfrm>
            <a:off x="712788" y="5710238"/>
            <a:ext cx="6032500" cy="812800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kern="1200"/>
              <a:t>The queue operations after</a:t>
            </a:r>
            <a:r>
              <a:rPr lang="en-US" sz="1200" kern="1200"/>
              <a:t>  </a:t>
            </a:r>
            <a:r>
              <a:rPr lang="en-US" sz="1200" b="1" kern="1200">
                <a:solidFill>
                  <a:srgbClr val="CC3300"/>
                </a:solidFill>
              </a:rPr>
              <a:t>Enqueue V</a:t>
            </a:r>
            <a:r>
              <a:rPr lang="en-US" sz="1200" b="1" kern="1200" baseline="-25000">
                <a:solidFill>
                  <a:srgbClr val="CC3300"/>
                </a:solidFill>
              </a:rPr>
              <a:t>0</a:t>
            </a:r>
            <a:r>
              <a:rPr lang="en-US" sz="1200" kern="1200"/>
              <a:t>  Dequeue  Dequeue Dequeue</a:t>
            </a:r>
          </a:p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kern="1200"/>
              <a:t>The visit</a:t>
            </a:r>
            <a:r>
              <a:rPr lang="en-US" sz="1200" kern="1200"/>
              <a:t>                                    </a:t>
            </a:r>
            <a:r>
              <a:rPr lang="en-US" sz="1200" b="1" kern="1200">
                <a:solidFill>
                  <a:srgbClr val="CC3300"/>
                </a:solidFill>
              </a:rPr>
              <a:t>Enqueue V</a:t>
            </a:r>
            <a:r>
              <a:rPr lang="en-US" sz="1200" b="1" kern="1200" baseline="-25000">
                <a:solidFill>
                  <a:srgbClr val="CC3300"/>
                </a:solidFill>
              </a:rPr>
              <a:t>1</a:t>
            </a:r>
            <a:r>
              <a:rPr lang="en-US" sz="1200" kern="1200" baseline="-25000"/>
              <a:t>    </a:t>
            </a:r>
            <a:r>
              <a:rPr lang="en-US" sz="1200" kern="1200"/>
              <a:t>Enqueue </a:t>
            </a:r>
            <a:r>
              <a:rPr lang="en-US" sz="1200" b="1" kern="1200">
                <a:solidFill>
                  <a:srgbClr val="339966"/>
                </a:solidFill>
              </a:rPr>
              <a:t>V</a:t>
            </a:r>
            <a:r>
              <a:rPr lang="en-US" sz="800" b="1" kern="1200">
                <a:solidFill>
                  <a:srgbClr val="339966"/>
                </a:solidFill>
              </a:rPr>
              <a:t>2</a:t>
            </a:r>
            <a:r>
              <a:rPr lang="en-US" sz="1200" kern="1200"/>
              <a:t>		                               		         </a:t>
            </a:r>
            <a:r>
              <a:rPr lang="en-US" sz="1200" b="1" kern="1200">
                <a:solidFill>
                  <a:srgbClr val="CC3300"/>
                </a:solidFill>
              </a:rPr>
              <a:t>Enqueue V</a:t>
            </a:r>
            <a:r>
              <a:rPr lang="en-US" sz="1200" b="1" kern="1200" baseline="-25000">
                <a:solidFill>
                  <a:srgbClr val="CC3300"/>
                </a:solidFill>
              </a:rPr>
              <a:t>4</a:t>
            </a:r>
            <a:endParaRPr lang="en-US" sz="1200" b="1" kern="1200">
              <a:solidFill>
                <a:srgbClr val="CC3300"/>
              </a:solidFill>
            </a:endParaRPr>
          </a:p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kern="1200"/>
              <a:t>		         Dequeue</a:t>
            </a:r>
          </a:p>
        </p:txBody>
      </p:sp>
      <p:grpSp>
        <p:nvGrpSpPr>
          <p:cNvPr id="28684" name="Group 11"/>
          <p:cNvGrpSpPr>
            <a:grpSpLocks/>
          </p:cNvGrpSpPr>
          <p:nvPr/>
        </p:nvGrpSpPr>
        <p:grpSpPr bwMode="auto">
          <a:xfrm>
            <a:off x="3363913" y="4845050"/>
            <a:ext cx="533400" cy="690563"/>
            <a:chOff x="5268" y="3703"/>
            <a:chExt cx="525" cy="873"/>
          </a:xfrm>
        </p:grpSpPr>
        <p:sp>
          <p:nvSpPr>
            <p:cNvPr id="28727" name="Text Box 12"/>
            <p:cNvSpPr txBox="1">
              <a:spLocks noChangeArrowheads="1"/>
            </p:cNvSpPr>
            <p:nvPr/>
          </p:nvSpPr>
          <p:spPr bwMode="auto">
            <a:xfrm>
              <a:off x="5268" y="3703"/>
              <a:ext cx="525" cy="87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kern="1200">
                  <a:solidFill>
                    <a:srgbClr val="CC3300"/>
                  </a:solidFill>
                </a:rPr>
                <a:t>V</a:t>
              </a:r>
              <a:r>
                <a:rPr lang="en-US" sz="1200" b="1" kern="1200" baseline="-25000">
                  <a:solidFill>
                    <a:srgbClr val="CC3300"/>
                  </a:solidFill>
                </a:rPr>
                <a:t>0</a:t>
              </a:r>
              <a:endParaRPr lang="en-US" sz="1200" b="1" kern="1200">
                <a:solidFill>
                  <a:srgbClr val="CC3300"/>
                </a:solidFill>
              </a:endParaRPr>
            </a:p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kern="1200">
                  <a:solidFill>
                    <a:srgbClr val="CC3300"/>
                  </a:solidFill>
                </a:rPr>
                <a:t>V</a:t>
              </a:r>
              <a:r>
                <a:rPr lang="en-US" sz="1200" b="1" kern="1200" baseline="-25000">
                  <a:solidFill>
                    <a:srgbClr val="CC3300"/>
                  </a:solidFill>
                </a:rPr>
                <a:t>1</a:t>
              </a:r>
              <a:endParaRPr lang="en-US" sz="1200" b="1" kern="1200">
                <a:solidFill>
                  <a:srgbClr val="CC3300"/>
                </a:solidFill>
              </a:endParaRPr>
            </a:p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kern="1200">
                  <a:solidFill>
                    <a:srgbClr val="CC3300"/>
                  </a:solidFill>
                </a:rPr>
                <a:t>V</a:t>
              </a:r>
              <a:r>
                <a:rPr lang="en-US" sz="1200" b="1" kern="1200" baseline="-25000">
                  <a:solidFill>
                    <a:srgbClr val="CC3300"/>
                  </a:solidFill>
                </a:rPr>
                <a:t>4</a:t>
              </a:r>
              <a:endParaRPr lang="en-US" sz="1200" b="1" kern="1200">
                <a:solidFill>
                  <a:srgbClr val="CC3300"/>
                </a:solidFill>
              </a:endParaRPr>
            </a:p>
          </p:txBody>
        </p:sp>
        <p:grpSp>
          <p:nvGrpSpPr>
            <p:cNvPr id="28728" name="Group 13"/>
            <p:cNvGrpSpPr>
              <a:grpSpLocks/>
            </p:cNvGrpSpPr>
            <p:nvPr/>
          </p:nvGrpSpPr>
          <p:grpSpPr bwMode="auto">
            <a:xfrm>
              <a:off x="5330" y="3717"/>
              <a:ext cx="401" cy="849"/>
              <a:chOff x="5330" y="3717"/>
              <a:chExt cx="401" cy="849"/>
            </a:xfrm>
          </p:grpSpPr>
          <p:sp>
            <p:nvSpPr>
              <p:cNvPr id="28729" name="Line 14"/>
              <p:cNvSpPr>
                <a:spLocks noChangeShapeType="1"/>
              </p:cNvSpPr>
              <p:nvPr/>
            </p:nvSpPr>
            <p:spPr bwMode="auto">
              <a:xfrm>
                <a:off x="5330" y="3717"/>
                <a:ext cx="13" cy="84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  <p:sp>
            <p:nvSpPr>
              <p:cNvPr id="28730" name="Line 16"/>
              <p:cNvSpPr>
                <a:spLocks noChangeShapeType="1"/>
              </p:cNvSpPr>
              <p:nvPr/>
            </p:nvSpPr>
            <p:spPr bwMode="auto">
              <a:xfrm>
                <a:off x="5730" y="3717"/>
                <a:ext cx="1" cy="84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</p:grpSp>
      </p:grpSp>
      <p:grpSp>
        <p:nvGrpSpPr>
          <p:cNvPr id="28685" name="Group 17"/>
          <p:cNvGrpSpPr>
            <a:grpSpLocks/>
          </p:cNvGrpSpPr>
          <p:nvPr/>
        </p:nvGrpSpPr>
        <p:grpSpPr bwMode="auto">
          <a:xfrm>
            <a:off x="3960813" y="4846638"/>
            <a:ext cx="534987" cy="688975"/>
            <a:chOff x="5268" y="3703"/>
            <a:chExt cx="525" cy="873"/>
          </a:xfrm>
        </p:grpSpPr>
        <p:sp>
          <p:nvSpPr>
            <p:cNvPr id="28723" name="Text Box 18"/>
            <p:cNvSpPr txBox="1">
              <a:spLocks noChangeArrowheads="1"/>
            </p:cNvSpPr>
            <p:nvPr/>
          </p:nvSpPr>
          <p:spPr bwMode="auto">
            <a:xfrm>
              <a:off x="5268" y="3703"/>
              <a:ext cx="525" cy="87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200" kern="1200"/>
            </a:p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V</a:t>
              </a:r>
              <a:r>
                <a:rPr lang="en-US" sz="1200" kern="1200" baseline="-25000"/>
                <a:t>1</a:t>
              </a:r>
              <a:endParaRPr lang="en-US" sz="1200" kern="1200"/>
            </a:p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V</a:t>
              </a:r>
              <a:r>
                <a:rPr lang="en-US" sz="1200" kern="1200" baseline="-25000"/>
                <a:t>4</a:t>
              </a:r>
              <a:endParaRPr lang="en-US" sz="1200" kern="1200"/>
            </a:p>
          </p:txBody>
        </p:sp>
        <p:grpSp>
          <p:nvGrpSpPr>
            <p:cNvPr id="28724" name="Group 19"/>
            <p:cNvGrpSpPr>
              <a:grpSpLocks/>
            </p:cNvGrpSpPr>
            <p:nvPr/>
          </p:nvGrpSpPr>
          <p:grpSpPr bwMode="auto">
            <a:xfrm>
              <a:off x="5330" y="3717"/>
              <a:ext cx="401" cy="849"/>
              <a:chOff x="5330" y="3717"/>
              <a:chExt cx="401" cy="849"/>
            </a:xfrm>
          </p:grpSpPr>
          <p:sp>
            <p:nvSpPr>
              <p:cNvPr id="28725" name="Line 20"/>
              <p:cNvSpPr>
                <a:spLocks noChangeShapeType="1"/>
              </p:cNvSpPr>
              <p:nvPr/>
            </p:nvSpPr>
            <p:spPr bwMode="auto">
              <a:xfrm>
                <a:off x="5330" y="3717"/>
                <a:ext cx="13" cy="84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  <p:sp>
            <p:nvSpPr>
              <p:cNvPr id="28726" name="Line 22"/>
              <p:cNvSpPr>
                <a:spLocks noChangeShapeType="1"/>
              </p:cNvSpPr>
              <p:nvPr/>
            </p:nvSpPr>
            <p:spPr bwMode="auto">
              <a:xfrm>
                <a:off x="5730" y="3717"/>
                <a:ext cx="1" cy="84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</p:grpSp>
      </p:grpSp>
      <p:grpSp>
        <p:nvGrpSpPr>
          <p:cNvPr id="28686" name="Group 23"/>
          <p:cNvGrpSpPr>
            <a:grpSpLocks/>
          </p:cNvGrpSpPr>
          <p:nvPr/>
        </p:nvGrpSpPr>
        <p:grpSpPr bwMode="auto">
          <a:xfrm>
            <a:off x="4572000" y="4856163"/>
            <a:ext cx="533400" cy="690562"/>
            <a:chOff x="5268" y="3703"/>
            <a:chExt cx="525" cy="873"/>
          </a:xfrm>
        </p:grpSpPr>
        <p:sp>
          <p:nvSpPr>
            <p:cNvPr id="28719" name="Text Box 24"/>
            <p:cNvSpPr txBox="1">
              <a:spLocks noChangeArrowheads="1"/>
            </p:cNvSpPr>
            <p:nvPr/>
          </p:nvSpPr>
          <p:spPr bwMode="auto">
            <a:xfrm>
              <a:off x="5268" y="3703"/>
              <a:ext cx="525" cy="87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200" kern="1200"/>
            </a:p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V</a:t>
              </a:r>
              <a:r>
                <a:rPr lang="en-US" sz="1200" kern="1200" baseline="-25000"/>
                <a:t>4</a:t>
              </a:r>
              <a:endParaRPr lang="en-US" sz="1200" kern="1200"/>
            </a:p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kern="1200">
                  <a:solidFill>
                    <a:srgbClr val="339966"/>
                  </a:solidFill>
                </a:rPr>
                <a:t>V</a:t>
              </a:r>
              <a:r>
                <a:rPr lang="en-US" sz="1200" b="1" kern="1200" baseline="-25000">
                  <a:solidFill>
                    <a:srgbClr val="339966"/>
                  </a:solidFill>
                </a:rPr>
                <a:t>2</a:t>
              </a:r>
              <a:endParaRPr lang="en-US" sz="1200" b="1" kern="1200">
                <a:solidFill>
                  <a:srgbClr val="339966"/>
                </a:solidFill>
              </a:endParaRPr>
            </a:p>
          </p:txBody>
        </p:sp>
        <p:grpSp>
          <p:nvGrpSpPr>
            <p:cNvPr id="28720" name="Group 25"/>
            <p:cNvGrpSpPr>
              <a:grpSpLocks/>
            </p:cNvGrpSpPr>
            <p:nvPr/>
          </p:nvGrpSpPr>
          <p:grpSpPr bwMode="auto">
            <a:xfrm>
              <a:off x="5330" y="3717"/>
              <a:ext cx="401" cy="849"/>
              <a:chOff x="5330" y="3717"/>
              <a:chExt cx="401" cy="849"/>
            </a:xfrm>
          </p:grpSpPr>
          <p:sp>
            <p:nvSpPr>
              <p:cNvPr id="28721" name="Line 26"/>
              <p:cNvSpPr>
                <a:spLocks noChangeShapeType="1"/>
              </p:cNvSpPr>
              <p:nvPr/>
            </p:nvSpPr>
            <p:spPr bwMode="auto">
              <a:xfrm>
                <a:off x="5330" y="3717"/>
                <a:ext cx="13" cy="84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  <p:sp>
            <p:nvSpPr>
              <p:cNvPr id="28722" name="Line 28"/>
              <p:cNvSpPr>
                <a:spLocks noChangeShapeType="1"/>
              </p:cNvSpPr>
              <p:nvPr/>
            </p:nvSpPr>
            <p:spPr bwMode="auto">
              <a:xfrm>
                <a:off x="5730" y="3717"/>
                <a:ext cx="1" cy="84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</p:grpSp>
      </p:grpSp>
      <p:grpSp>
        <p:nvGrpSpPr>
          <p:cNvPr id="28687" name="Group 29"/>
          <p:cNvGrpSpPr>
            <a:grpSpLocks/>
          </p:cNvGrpSpPr>
          <p:nvPr/>
        </p:nvGrpSpPr>
        <p:grpSpPr bwMode="auto">
          <a:xfrm>
            <a:off x="5181600" y="4865688"/>
            <a:ext cx="534988" cy="690562"/>
            <a:chOff x="5268" y="3703"/>
            <a:chExt cx="525" cy="873"/>
          </a:xfrm>
        </p:grpSpPr>
        <p:sp>
          <p:nvSpPr>
            <p:cNvPr id="28715" name="Text Box 30"/>
            <p:cNvSpPr txBox="1">
              <a:spLocks noChangeArrowheads="1"/>
            </p:cNvSpPr>
            <p:nvPr/>
          </p:nvSpPr>
          <p:spPr bwMode="auto">
            <a:xfrm>
              <a:off x="5268" y="3703"/>
              <a:ext cx="525" cy="87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200" kern="1200"/>
            </a:p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200" kern="1200"/>
            </a:p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V</a:t>
              </a:r>
              <a:r>
                <a:rPr lang="en-US" sz="1200" kern="1200" baseline="-25000"/>
                <a:t>2</a:t>
              </a:r>
              <a:endParaRPr lang="en-US" sz="1200" kern="1200"/>
            </a:p>
          </p:txBody>
        </p:sp>
        <p:grpSp>
          <p:nvGrpSpPr>
            <p:cNvPr id="28716" name="Group 31"/>
            <p:cNvGrpSpPr>
              <a:grpSpLocks/>
            </p:cNvGrpSpPr>
            <p:nvPr/>
          </p:nvGrpSpPr>
          <p:grpSpPr bwMode="auto">
            <a:xfrm>
              <a:off x="5330" y="3717"/>
              <a:ext cx="401" cy="849"/>
              <a:chOff x="5330" y="3717"/>
              <a:chExt cx="401" cy="849"/>
            </a:xfrm>
          </p:grpSpPr>
          <p:sp>
            <p:nvSpPr>
              <p:cNvPr id="28717" name="Line 32"/>
              <p:cNvSpPr>
                <a:spLocks noChangeShapeType="1"/>
              </p:cNvSpPr>
              <p:nvPr/>
            </p:nvSpPr>
            <p:spPr bwMode="auto">
              <a:xfrm>
                <a:off x="5330" y="3717"/>
                <a:ext cx="13" cy="84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  <p:sp>
            <p:nvSpPr>
              <p:cNvPr id="28718" name="Line 34"/>
              <p:cNvSpPr>
                <a:spLocks noChangeShapeType="1"/>
              </p:cNvSpPr>
              <p:nvPr/>
            </p:nvSpPr>
            <p:spPr bwMode="auto">
              <a:xfrm>
                <a:off x="5730" y="3717"/>
                <a:ext cx="1" cy="84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</p:grpSp>
      </p:grpSp>
      <p:grpSp>
        <p:nvGrpSpPr>
          <p:cNvPr id="28688" name="Group 35"/>
          <p:cNvGrpSpPr>
            <a:grpSpLocks/>
          </p:cNvGrpSpPr>
          <p:nvPr/>
        </p:nvGrpSpPr>
        <p:grpSpPr bwMode="auto">
          <a:xfrm>
            <a:off x="5830888" y="4864100"/>
            <a:ext cx="534987" cy="692150"/>
            <a:chOff x="5268" y="3703"/>
            <a:chExt cx="525" cy="873"/>
          </a:xfrm>
        </p:grpSpPr>
        <p:sp>
          <p:nvSpPr>
            <p:cNvPr id="28711" name="Text Box 36"/>
            <p:cNvSpPr txBox="1">
              <a:spLocks noChangeArrowheads="1"/>
            </p:cNvSpPr>
            <p:nvPr/>
          </p:nvSpPr>
          <p:spPr bwMode="auto">
            <a:xfrm>
              <a:off x="5268" y="3703"/>
              <a:ext cx="525" cy="87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200" kern="1200"/>
            </a:p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200" kern="1200"/>
            </a:p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200" kern="1200"/>
            </a:p>
          </p:txBody>
        </p:sp>
        <p:grpSp>
          <p:nvGrpSpPr>
            <p:cNvPr id="28712" name="Group 37"/>
            <p:cNvGrpSpPr>
              <a:grpSpLocks/>
            </p:cNvGrpSpPr>
            <p:nvPr/>
          </p:nvGrpSpPr>
          <p:grpSpPr bwMode="auto">
            <a:xfrm>
              <a:off x="5330" y="3717"/>
              <a:ext cx="401" cy="849"/>
              <a:chOff x="5330" y="3717"/>
              <a:chExt cx="401" cy="849"/>
            </a:xfrm>
          </p:grpSpPr>
          <p:sp>
            <p:nvSpPr>
              <p:cNvPr id="28713" name="Line 38"/>
              <p:cNvSpPr>
                <a:spLocks noChangeShapeType="1"/>
              </p:cNvSpPr>
              <p:nvPr/>
            </p:nvSpPr>
            <p:spPr bwMode="auto">
              <a:xfrm>
                <a:off x="5330" y="3717"/>
                <a:ext cx="13" cy="84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  <p:sp>
            <p:nvSpPr>
              <p:cNvPr id="28714" name="Line 40"/>
              <p:cNvSpPr>
                <a:spLocks noChangeShapeType="1"/>
              </p:cNvSpPr>
              <p:nvPr/>
            </p:nvSpPr>
            <p:spPr bwMode="auto">
              <a:xfrm>
                <a:off x="5730" y="3717"/>
                <a:ext cx="1" cy="84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/>
              </a:p>
            </p:txBody>
          </p:sp>
        </p:grpSp>
      </p:grpSp>
      <p:sp>
        <p:nvSpPr>
          <p:cNvPr id="28689" name="Line 41"/>
          <p:cNvSpPr>
            <a:spLocks noChangeShapeType="1"/>
          </p:cNvSpPr>
          <p:nvPr/>
        </p:nvSpPr>
        <p:spPr bwMode="auto">
          <a:xfrm flipV="1">
            <a:off x="3681413" y="4591050"/>
            <a:ext cx="508000" cy="3270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  <p:sp>
        <p:nvSpPr>
          <p:cNvPr id="28690" name="Line 42"/>
          <p:cNvSpPr>
            <a:spLocks noChangeShapeType="1"/>
          </p:cNvSpPr>
          <p:nvPr/>
        </p:nvSpPr>
        <p:spPr bwMode="auto">
          <a:xfrm flipV="1">
            <a:off x="4202113" y="4622800"/>
            <a:ext cx="534987" cy="4778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  <p:sp>
        <p:nvSpPr>
          <p:cNvPr id="28691" name="Line 43"/>
          <p:cNvSpPr>
            <a:spLocks noChangeShapeType="1"/>
          </p:cNvSpPr>
          <p:nvPr/>
        </p:nvSpPr>
        <p:spPr bwMode="auto">
          <a:xfrm flipV="1">
            <a:off x="4864100" y="4632325"/>
            <a:ext cx="508000" cy="4889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  <p:sp>
        <p:nvSpPr>
          <p:cNvPr id="28692" name="Line 44"/>
          <p:cNvSpPr>
            <a:spLocks noChangeShapeType="1"/>
          </p:cNvSpPr>
          <p:nvPr/>
        </p:nvSpPr>
        <p:spPr bwMode="auto">
          <a:xfrm flipV="1">
            <a:off x="5462588" y="4622800"/>
            <a:ext cx="533400" cy="671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  <p:grpSp>
        <p:nvGrpSpPr>
          <p:cNvPr id="28693" name="Group 45"/>
          <p:cNvGrpSpPr>
            <a:grpSpLocks/>
          </p:cNvGrpSpPr>
          <p:nvPr/>
        </p:nvGrpSpPr>
        <p:grpSpPr bwMode="auto">
          <a:xfrm>
            <a:off x="3519488" y="3013075"/>
            <a:ext cx="2825750" cy="1443038"/>
            <a:chOff x="871" y="3225"/>
            <a:chExt cx="1780" cy="909"/>
          </a:xfrm>
        </p:grpSpPr>
        <p:sp>
          <p:nvSpPr>
            <p:cNvPr id="28699" name="AutoShape 46"/>
            <p:cNvSpPr>
              <a:spLocks noChangeAspect="1" noChangeArrowheads="1"/>
            </p:cNvSpPr>
            <p:nvPr/>
          </p:nvSpPr>
          <p:spPr bwMode="auto">
            <a:xfrm>
              <a:off x="871" y="3225"/>
              <a:ext cx="1780" cy="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8700" name="Oval 47"/>
            <p:cNvSpPr>
              <a:spLocks noChangeArrowheads="1"/>
            </p:cNvSpPr>
            <p:nvPr/>
          </p:nvSpPr>
          <p:spPr bwMode="auto">
            <a:xfrm>
              <a:off x="1953" y="3338"/>
              <a:ext cx="180" cy="180"/>
            </a:xfrm>
            <a:prstGeom prst="ellipse">
              <a:avLst/>
            </a:prstGeom>
            <a:solidFill>
              <a:srgbClr val="CC3300">
                <a:alpha val="34117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 1</a:t>
              </a:r>
            </a:p>
          </p:txBody>
        </p:sp>
        <p:sp>
          <p:nvSpPr>
            <p:cNvPr id="28701" name="Oval 48"/>
            <p:cNvSpPr>
              <a:spLocks noChangeArrowheads="1"/>
            </p:cNvSpPr>
            <p:nvPr/>
          </p:nvSpPr>
          <p:spPr bwMode="auto">
            <a:xfrm>
              <a:off x="1074" y="3954"/>
              <a:ext cx="180" cy="180"/>
            </a:xfrm>
            <a:prstGeom prst="ellipse">
              <a:avLst/>
            </a:prstGeom>
            <a:solidFill>
              <a:srgbClr val="CC3300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 4</a:t>
              </a:r>
            </a:p>
          </p:txBody>
        </p:sp>
        <p:sp>
          <p:nvSpPr>
            <p:cNvPr id="28702" name="Oval 49"/>
            <p:cNvSpPr>
              <a:spLocks noChangeArrowheads="1"/>
            </p:cNvSpPr>
            <p:nvPr/>
          </p:nvSpPr>
          <p:spPr bwMode="auto">
            <a:xfrm>
              <a:off x="1562" y="3608"/>
              <a:ext cx="180" cy="181"/>
            </a:xfrm>
            <a:prstGeom prst="ellipse">
              <a:avLst/>
            </a:prstGeom>
            <a:solidFill>
              <a:srgbClr val="CC3300">
                <a:alpha val="34117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 0</a:t>
              </a:r>
            </a:p>
          </p:txBody>
        </p:sp>
        <p:sp>
          <p:nvSpPr>
            <p:cNvPr id="28703" name="Oval 50"/>
            <p:cNvSpPr>
              <a:spLocks noChangeArrowheads="1"/>
            </p:cNvSpPr>
            <p:nvPr/>
          </p:nvSpPr>
          <p:spPr bwMode="auto">
            <a:xfrm>
              <a:off x="2456" y="3225"/>
              <a:ext cx="181" cy="179"/>
            </a:xfrm>
            <a:prstGeom prst="ellipse">
              <a:avLst/>
            </a:prstGeom>
            <a:solidFill>
              <a:srgbClr val="009900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 2</a:t>
              </a:r>
            </a:p>
          </p:txBody>
        </p:sp>
        <p:sp>
          <p:nvSpPr>
            <p:cNvPr id="28704" name="Oval 51"/>
            <p:cNvSpPr>
              <a:spLocks noChangeArrowheads="1"/>
            </p:cNvSpPr>
            <p:nvPr/>
          </p:nvSpPr>
          <p:spPr bwMode="auto">
            <a:xfrm>
              <a:off x="871" y="3714"/>
              <a:ext cx="180" cy="180"/>
            </a:xfrm>
            <a:prstGeom prst="ellipse">
              <a:avLst/>
            </a:prstGeom>
            <a:solidFill>
              <a:srgbClr val="0033CC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200"/>
                <a:t>  3</a:t>
              </a:r>
            </a:p>
          </p:txBody>
        </p:sp>
        <p:sp>
          <p:nvSpPr>
            <p:cNvPr id="28705" name="Line 52"/>
            <p:cNvSpPr>
              <a:spLocks noChangeShapeType="1"/>
            </p:cNvSpPr>
            <p:nvPr/>
          </p:nvSpPr>
          <p:spPr bwMode="auto">
            <a:xfrm flipH="1">
              <a:off x="998" y="3390"/>
              <a:ext cx="947" cy="3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8706" name="Line 53"/>
            <p:cNvSpPr>
              <a:spLocks noChangeShapeType="1"/>
            </p:cNvSpPr>
            <p:nvPr/>
          </p:nvSpPr>
          <p:spPr bwMode="auto">
            <a:xfrm flipV="1">
              <a:off x="2148" y="3338"/>
              <a:ext cx="300" cy="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8707" name="Line 54"/>
            <p:cNvSpPr>
              <a:spLocks noChangeShapeType="1"/>
            </p:cNvSpPr>
            <p:nvPr/>
          </p:nvSpPr>
          <p:spPr bwMode="auto">
            <a:xfrm flipV="1">
              <a:off x="1044" y="3706"/>
              <a:ext cx="518" cy="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8708" name="Line 55"/>
            <p:cNvSpPr>
              <a:spLocks noChangeShapeType="1"/>
            </p:cNvSpPr>
            <p:nvPr/>
          </p:nvSpPr>
          <p:spPr bwMode="auto">
            <a:xfrm flipH="1">
              <a:off x="1239" y="3780"/>
              <a:ext cx="323" cy="22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8709" name="Line 56"/>
            <p:cNvSpPr>
              <a:spLocks noChangeShapeType="1"/>
            </p:cNvSpPr>
            <p:nvPr/>
          </p:nvSpPr>
          <p:spPr bwMode="auto">
            <a:xfrm flipH="1">
              <a:off x="1711" y="3435"/>
              <a:ext cx="240" cy="20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  <p:sp>
          <p:nvSpPr>
            <p:cNvPr id="28710" name="Line 57"/>
            <p:cNvSpPr>
              <a:spLocks noChangeShapeType="1"/>
            </p:cNvSpPr>
            <p:nvPr/>
          </p:nvSpPr>
          <p:spPr bwMode="auto">
            <a:xfrm flipH="1" flipV="1">
              <a:off x="1040" y="3876"/>
              <a:ext cx="68" cy="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800" kern="1200"/>
            </a:p>
          </p:txBody>
        </p:sp>
      </p:grpSp>
      <p:sp>
        <p:nvSpPr>
          <p:cNvPr id="28694" name="Line 58"/>
          <p:cNvSpPr>
            <a:spLocks noChangeShapeType="1"/>
          </p:cNvSpPr>
          <p:nvPr/>
        </p:nvSpPr>
        <p:spPr bwMode="auto">
          <a:xfrm>
            <a:off x="2568575" y="4600575"/>
            <a:ext cx="668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  <p:sp>
        <p:nvSpPr>
          <p:cNvPr id="28695" name="Line 59"/>
          <p:cNvSpPr>
            <a:spLocks noChangeShapeType="1"/>
          </p:cNvSpPr>
          <p:nvPr/>
        </p:nvSpPr>
        <p:spPr bwMode="auto">
          <a:xfrm>
            <a:off x="3019425" y="5094288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  <p:sp>
        <p:nvSpPr>
          <p:cNvPr id="28696" name="Line 61"/>
          <p:cNvSpPr>
            <a:spLocks noChangeShapeType="1"/>
          </p:cNvSpPr>
          <p:nvPr/>
        </p:nvSpPr>
        <p:spPr bwMode="auto">
          <a:xfrm flipV="1">
            <a:off x="1538288" y="6096000"/>
            <a:ext cx="1349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  <p:sp>
        <p:nvSpPr>
          <p:cNvPr id="28698" name="AutoShape 64"/>
          <p:cNvSpPr>
            <a:spLocks/>
          </p:cNvSpPr>
          <p:nvPr/>
        </p:nvSpPr>
        <p:spPr bwMode="auto">
          <a:xfrm>
            <a:off x="2930525" y="5805488"/>
            <a:ext cx="88900" cy="696912"/>
          </a:xfrm>
          <a:prstGeom prst="leftBrace">
            <a:avLst>
              <a:gd name="adj1" fmla="val 6532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 anchor="ctr"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/>
          </a:p>
        </p:txBody>
      </p:sp>
      <p:sp>
        <p:nvSpPr>
          <p:cNvPr id="58" name="Up Arrow 57"/>
          <p:cNvSpPr/>
          <p:nvPr/>
        </p:nvSpPr>
        <p:spPr>
          <a:xfrm rot="19002992">
            <a:off x="8003384" y="4439637"/>
            <a:ext cx="309478" cy="556627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223A688-5A1A-4EED-826B-C6D0F0681C4A}"/>
              </a:ext>
            </a:extLst>
          </p:cNvPr>
          <p:cNvSpPr/>
          <p:nvPr/>
        </p:nvSpPr>
        <p:spPr>
          <a:xfrm>
            <a:off x="7377160" y="5036442"/>
            <a:ext cx="16562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Adjacency Matrix</a:t>
            </a:r>
          </a:p>
        </p:txBody>
      </p:sp>
    </p:spTree>
    <p:extLst>
      <p:ext uri="{BB962C8B-B14F-4D97-AF65-F5344CB8AC3E}">
        <p14:creationId xmlns:p14="http://schemas.microsoft.com/office/powerpoint/2010/main" val="2591642546"/>
      </p:ext>
    </p:extLst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Activity | </a:t>
            </a:r>
            <a:r>
              <a:rPr dirty="0"/>
              <a:t>Breadth-First Traversal</a:t>
            </a:r>
          </a:p>
        </p:txBody>
      </p:sp>
      <p:pic>
        <p:nvPicPr>
          <p:cNvPr id="96" name="A figure illustrates the breadth first traversal.&#10;&#10;Picture 2" descr="A figure illustrates the breadth first traversal.Picture 2"/>
          <p:cNvPicPr>
            <a:picLocks noChangeAspect="1"/>
          </p:cNvPicPr>
          <p:nvPr/>
        </p:nvPicPr>
        <p:blipFill rotWithShape="1">
          <a:blip r:embed="rId3">
            <a:extLst/>
          </a:blip>
          <a:srcRect r="73352" b="33498"/>
          <a:stretch/>
        </p:blipFill>
        <p:spPr>
          <a:xfrm>
            <a:off x="920665" y="1910655"/>
            <a:ext cx="2274277" cy="24881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514829" y="1205347"/>
            <a:ext cx="7123099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What is the traversal order,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starting </a:t>
            </a:r>
            <a:r>
              <a:rPr lang="en-US" sz="2000" dirty="0"/>
              <a:t>from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A?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494376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Activity | Solution</a:t>
            </a:r>
            <a:endParaRPr dirty="0"/>
          </a:p>
        </p:txBody>
      </p:sp>
      <p:pic>
        <p:nvPicPr>
          <p:cNvPr id="96" name="A figure illustrates the breadth first traversal.&#10;&#10;Picture 2" descr="A figure illustrates the breadth first traversal.Picture 2"/>
          <p:cNvPicPr>
            <a:picLocks noChangeAspect="1"/>
          </p:cNvPicPr>
          <p:nvPr/>
        </p:nvPicPr>
        <p:blipFill rotWithShape="1">
          <a:blip r:embed="rId3">
            <a:extLst/>
          </a:blip>
          <a:srcRect r="73352" b="33498"/>
          <a:stretch/>
        </p:blipFill>
        <p:spPr>
          <a:xfrm>
            <a:off x="866877" y="1741574"/>
            <a:ext cx="2274277" cy="2764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A figure illustrates the breadth first traversal.&#10;&#10;Picture 2" descr="A figure illustrates the breadth first traversal.Picture 2"/>
          <p:cNvPicPr>
            <a:picLocks noChangeAspect="1"/>
          </p:cNvPicPr>
          <p:nvPr/>
        </p:nvPicPr>
        <p:blipFill rotWithShape="1">
          <a:blip r:embed="rId3">
            <a:extLst/>
          </a:blip>
          <a:srcRect l="81549" t="81235" r="-2230" b="11940"/>
          <a:stretch/>
        </p:blipFill>
        <p:spPr>
          <a:xfrm>
            <a:off x="4721430" y="2369222"/>
            <a:ext cx="2139155" cy="47535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/>
          <p:cNvSpPr txBox="1"/>
          <p:nvPr/>
        </p:nvSpPr>
        <p:spPr>
          <a:xfrm>
            <a:off x="568618" y="1015178"/>
            <a:ext cx="7123099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What is the traversal order,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starting with A?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3401" y="5256596"/>
            <a:ext cx="6978316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This is one of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 numerous</a:t>
            </a:r>
            <a:r>
              <a:rPr lang="en-US" sz="2000" dirty="0"/>
              <a:t> solutions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Traversal: visit each vertex once </a:t>
            </a:r>
          </a:p>
        </p:txBody>
      </p:sp>
      <p:sp>
        <p:nvSpPr>
          <p:cNvPr id="7" name="Up Arrow 6"/>
          <p:cNvSpPr/>
          <p:nvPr/>
        </p:nvSpPr>
        <p:spPr>
          <a:xfrm>
            <a:off x="5306376" y="3163994"/>
            <a:ext cx="484632" cy="978408"/>
          </a:xfrm>
          <a:prstGeom prst="up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424006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Breadth-First Traversal</a:t>
            </a:r>
          </a:p>
        </p:txBody>
      </p:sp>
      <p:sp>
        <p:nvSpPr>
          <p:cNvPr id="95" name="FIGURE 29-10 A trace of a breadth-first traversal beginning at vertex A of a directed graph"/>
          <p:cNvSpPr txBox="1">
            <a:spLocks noGrp="1"/>
          </p:cNvSpPr>
          <p:nvPr>
            <p:ph type="body" sz="quarter" idx="1"/>
          </p:nvPr>
        </p:nvSpPr>
        <p:spPr>
          <a:xfrm>
            <a:off x="311199" y="5604201"/>
            <a:ext cx="8674002" cy="591883"/>
          </a:xfrm>
          <a:prstGeom prst="rect">
            <a:avLst/>
          </a:prstGeom>
        </p:spPr>
        <p:txBody>
          <a:bodyPr>
            <a:normAutofit/>
          </a:bodyPr>
          <a:lstStyle>
            <a:lvl1pPr defTabSz="448055">
              <a:defRPr sz="2156"/>
            </a:lvl1pPr>
          </a:lstStyle>
          <a:p>
            <a:r>
              <a:rPr sz="1800" b="0" dirty="0"/>
              <a:t>A trace of a breadth-first traversal beginning at vertex A of a directed graph</a:t>
            </a:r>
          </a:p>
        </p:txBody>
      </p:sp>
      <p:pic>
        <p:nvPicPr>
          <p:cNvPr id="96" name="A figure illustrates the breadth first traversal.&#10;&#10;Picture 2" descr="A figure illustrates the breadth first traversal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127272"/>
            <a:ext cx="8534400" cy="415747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Up Arrow 4"/>
          <p:cNvSpPr/>
          <p:nvPr/>
        </p:nvSpPr>
        <p:spPr>
          <a:xfrm rot="19847844">
            <a:off x="8381003" y="4857465"/>
            <a:ext cx="309478" cy="556627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4"/>
          <p:cNvSpPr txBox="1">
            <a:spLocks noGrp="1"/>
          </p:cNvSpPr>
          <p:nvPr>
            <p:ph type="title"/>
          </p:nvPr>
        </p:nvSpPr>
        <p:spPr>
          <a:xfrm>
            <a:off x="258233" y="190005"/>
            <a:ext cx="8513234" cy="81604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Video Notes</a:t>
            </a:r>
            <a:endParaRPr dirty="0"/>
          </a:p>
        </p:txBody>
      </p:sp>
      <p:sp>
        <p:nvSpPr>
          <p:cNvPr id="7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400049" y="1021278"/>
            <a:ext cx="8229601" cy="519854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Graph Concepts</a:t>
            </a:r>
          </a:p>
          <a:p>
            <a:pPr lvl="1"/>
            <a:r>
              <a:rPr lang="en-US" sz="2000" dirty="0">
                <a:hlinkClick r:id="rId3"/>
              </a:rPr>
              <a:t>https://mediaplayer.pearsoncmg.com/assets/secs-vn-ch29a-graph-concepts</a:t>
            </a:r>
            <a:endParaRPr lang="en-US" sz="2000" dirty="0"/>
          </a:p>
          <a:p>
            <a:r>
              <a:rPr lang="en-US" dirty="0"/>
              <a:t>Graph Operations</a:t>
            </a:r>
          </a:p>
          <a:p>
            <a:pPr lvl="1"/>
            <a:r>
              <a:rPr lang="en-US" sz="2000" dirty="0">
                <a:hlinkClick r:id="rId4"/>
              </a:rPr>
              <a:t>https://mediaplayer.pearsoncmg.com/assets/secs-vn-ch29b-graph-operations</a:t>
            </a:r>
            <a:endParaRPr lang="en-US" sz="2000" dirty="0"/>
          </a:p>
          <a:p>
            <a:r>
              <a:rPr lang="en-US" dirty="0"/>
              <a:t>The Adjacency Matrix</a:t>
            </a:r>
          </a:p>
          <a:p>
            <a:pPr lvl="1"/>
            <a:r>
              <a:rPr lang="en-US" sz="2000" dirty="0">
                <a:hlinkClick r:id="rId5"/>
              </a:rPr>
              <a:t>https://mediaplayer.pearsoncmg.com/assets/secs-vn-ch30a-the-adjacency-matrix</a:t>
            </a:r>
            <a:endParaRPr lang="en-US" sz="2000" dirty="0"/>
          </a:p>
          <a:p>
            <a:r>
              <a:rPr lang="en-US" dirty="0"/>
              <a:t>Implementing Graph Operations</a:t>
            </a:r>
          </a:p>
          <a:p>
            <a:pPr lvl="1"/>
            <a:r>
              <a:rPr lang="en-US" dirty="0">
                <a:hlinkClick r:id="rId6"/>
              </a:rPr>
              <a:t>https://mediaplayer.pearsoncmg.com/assets/secs-vn-ch30b-implementing-graph-operations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76832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 noGrp="1"/>
          </p:cNvSpPr>
          <p:nvPr>
            <p:ph type="title"/>
          </p:nvPr>
        </p:nvSpPr>
        <p:spPr>
          <a:xfrm>
            <a:off x="249435" y="164122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Activity | </a:t>
            </a:r>
            <a:r>
              <a:rPr dirty="0"/>
              <a:t>Depth-First Traversal</a:t>
            </a:r>
          </a:p>
        </p:txBody>
      </p:sp>
      <p:pic>
        <p:nvPicPr>
          <p:cNvPr id="104" name="A figure traces the algorithm for a directed graph.&#10;&#10;Picture 2" descr="A figure traces the algorithm for a directed graph.Picture 2"/>
          <p:cNvPicPr>
            <a:picLocks noChangeAspect="1"/>
          </p:cNvPicPr>
          <p:nvPr/>
        </p:nvPicPr>
        <p:blipFill rotWithShape="1">
          <a:blip r:embed="rId2">
            <a:extLst/>
          </a:blip>
          <a:srcRect r="74187" b="53908"/>
          <a:stretch/>
        </p:blipFill>
        <p:spPr>
          <a:xfrm>
            <a:off x="742595" y="1793821"/>
            <a:ext cx="1764075" cy="218695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/>
          <p:cNvSpPr txBox="1"/>
          <p:nvPr/>
        </p:nvSpPr>
        <p:spPr>
          <a:xfrm>
            <a:off x="453357" y="1241441"/>
            <a:ext cx="7123099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What is the traversal order,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starting with A?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331860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Activity | Solution</a:t>
            </a:r>
            <a:endParaRPr dirty="0"/>
          </a:p>
        </p:txBody>
      </p:sp>
      <p:sp>
        <p:nvSpPr>
          <p:cNvPr id="103" name="FIGURE 29-11 A trace of a depth-first traversal beginning at vertex A of a directed graph"/>
          <p:cNvSpPr txBox="1">
            <a:spLocks noGrp="1"/>
          </p:cNvSpPr>
          <p:nvPr>
            <p:ph type="body" sz="quarter" idx="1"/>
          </p:nvPr>
        </p:nvSpPr>
        <p:spPr>
          <a:xfrm>
            <a:off x="457200" y="5783094"/>
            <a:ext cx="8229600" cy="510702"/>
          </a:xfrm>
          <a:prstGeom prst="rect">
            <a:avLst/>
          </a:prstGeom>
        </p:spPr>
        <p:txBody>
          <a:bodyPr>
            <a:normAutofit/>
          </a:bodyPr>
          <a:lstStyle>
            <a:lvl1pPr defTabSz="448055">
              <a:defRPr sz="2156"/>
            </a:lvl1pPr>
          </a:lstStyle>
          <a:p>
            <a:r>
              <a:rPr sz="1800" b="0" dirty="0"/>
              <a:t>A trace of a depth-first traversal beginning at vertex A of a directed graph</a:t>
            </a:r>
          </a:p>
        </p:txBody>
      </p:sp>
      <p:pic>
        <p:nvPicPr>
          <p:cNvPr id="104" name="A figure traces the algorithm for a directed graph.&#10;&#10;Picture 2" descr="A figure traces the algorithm for a directed graph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5463" y="963959"/>
            <a:ext cx="6834058" cy="474478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Oval 1"/>
          <p:cNvSpPr/>
          <p:nvPr/>
        </p:nvSpPr>
        <p:spPr>
          <a:xfrm>
            <a:off x="6409438" y="4833110"/>
            <a:ext cx="1501541" cy="462013"/>
          </a:xfrm>
          <a:prstGeom prst="ellips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6" name="Up Arrow 5"/>
          <p:cNvSpPr/>
          <p:nvPr/>
        </p:nvSpPr>
        <p:spPr>
          <a:xfrm rot="16200000">
            <a:off x="8329948" y="4785802"/>
            <a:ext cx="309478" cy="556627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Course Prerequisites</a:t>
            </a:r>
            <a:endParaRPr dirty="0"/>
          </a:p>
        </p:txBody>
      </p:sp>
      <p:pic>
        <p:nvPicPr>
          <p:cNvPr id="83" name="A figure illustrates a directed graph to represent the courses and their prerequisites.&#10;&#10;Picture 2" descr="A figure illustrates a directed graph to represent the courses and their prerequisites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3019" y="1087913"/>
            <a:ext cx="7864574" cy="35899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0912706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Topological Ordering</a:t>
            </a:r>
          </a:p>
        </p:txBody>
      </p:sp>
      <p:sp>
        <p:nvSpPr>
          <p:cNvPr id="107" name="FIGURE 29-12 Three topological orders for the graph in Figure 29-8"/>
          <p:cNvSpPr txBox="1">
            <a:spLocks noGrp="1"/>
          </p:cNvSpPr>
          <p:nvPr>
            <p:ph type="body" sz="quarter" idx="1"/>
          </p:nvPr>
        </p:nvSpPr>
        <p:spPr>
          <a:xfrm>
            <a:off x="457200" y="5680890"/>
            <a:ext cx="8229600" cy="581001"/>
          </a:xfrm>
          <a:prstGeom prst="rect">
            <a:avLst/>
          </a:prstGeom>
        </p:spPr>
        <p:txBody>
          <a:bodyPr>
            <a:normAutofit/>
          </a:bodyPr>
          <a:lstStyle>
            <a:lvl1pPr defTabSz="448055">
              <a:defRPr sz="2156"/>
            </a:lvl1pPr>
          </a:lstStyle>
          <a:p>
            <a:r>
              <a:rPr sz="1800" b="0" dirty="0"/>
              <a:t>Three topological orders </a:t>
            </a:r>
            <a:r>
              <a:rPr lang="en-US" sz="1800" b="0" dirty="0"/>
              <a:t>available starting with CS2</a:t>
            </a:r>
            <a:endParaRPr sz="1800" b="0" dirty="0"/>
          </a:p>
        </p:txBody>
      </p:sp>
      <p:pic>
        <p:nvPicPr>
          <p:cNvPr id="110" name="3 topological orders for a graph.&#10;&#10;Picture 2" descr="3 topological orders for a graph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3077" y="1615631"/>
            <a:ext cx="7532326" cy="1646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A figure illustrates a directed graph to represent the courses and their prerequisites.&#10;&#10;Picture 2" descr="A figure illustrates a directed graph to represent the courses and their prerequisites.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40708" y="324466"/>
            <a:ext cx="2222292" cy="9666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6735909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Topological Ordering</a:t>
            </a:r>
          </a:p>
        </p:txBody>
      </p:sp>
      <p:sp>
        <p:nvSpPr>
          <p:cNvPr id="107" name="FIGURE 29-12 Three topological orders for the graph in Figure 29-8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48055">
              <a:defRPr sz="2156"/>
            </a:lvl1pPr>
          </a:lstStyle>
          <a:p>
            <a:r>
              <a:rPr sz="1800" b="0" dirty="0"/>
              <a:t>Three topological orders for the graph in Figure 29-8</a:t>
            </a:r>
          </a:p>
        </p:txBody>
      </p:sp>
      <p:pic>
        <p:nvPicPr>
          <p:cNvPr id="108" name="3 topological orders for a graph.&#10;&#10;Picture 2" descr="3 topological orders for a graph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930542"/>
            <a:ext cx="6420311" cy="1646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3 topological orders for a graph&#10;&#10;Picture 2" descr="3 topological orders for a graph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0479" y="2589592"/>
            <a:ext cx="6739447" cy="1646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3 topological orders for a graph.&#10;&#10;Picture 2" descr="3 topological orders for a graph.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0479" y="4375643"/>
            <a:ext cx="7532326" cy="1646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A figure illustrates a directed graph to represent the courses and their prerequisites.&#10;&#10;Picture 2" descr="A figure illustrates a directed graph to represent the courses and their prerequisites.Pictur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40708" y="194401"/>
            <a:ext cx="2222292" cy="966698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Figure 29-8"/>
          <p:cNvSpPr txBox="1"/>
          <p:nvPr/>
        </p:nvSpPr>
        <p:spPr>
          <a:xfrm>
            <a:off x="7672779" y="1026599"/>
            <a:ext cx="1354639" cy="360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9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Figure 29-8</a:t>
            </a:r>
          </a:p>
        </p:txBody>
      </p:sp>
    </p:spTree>
    <p:extLst>
      <p:ext uri="{BB962C8B-B14F-4D97-AF65-F5344CB8AC3E}">
        <p14:creationId xmlns:p14="http://schemas.microsoft.com/office/powerpoint/2010/main" val="314819100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B869A0CF-34EF-475F-BAF5-D6C5D97C0DD8}" type="slidenum">
              <a:rPr lang="en-US">
                <a:solidFill>
                  <a:srgbClr val="000000"/>
                </a:solidFill>
              </a:rPr>
              <a:pPr/>
              <a:t>35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>
          <a:xfrm>
            <a:off x="358541" y="145140"/>
            <a:ext cx="7772400" cy="76926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Topological Order</a:t>
            </a:r>
          </a:p>
        </p:txBody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9901" y="1077320"/>
            <a:ext cx="8269838" cy="428049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7030A0"/>
                </a:solidFill>
              </a:rPr>
              <a:t>Schedule</a:t>
            </a:r>
            <a:r>
              <a:rPr lang="en-US" sz="2400" dirty="0"/>
              <a:t> a sequence of tasks (or jobs) based on their </a:t>
            </a:r>
            <a:r>
              <a:rPr lang="en-US" sz="2400" dirty="0">
                <a:solidFill>
                  <a:srgbClr val="7030A0"/>
                </a:solidFill>
              </a:rPr>
              <a:t>dependencies</a:t>
            </a:r>
            <a:r>
              <a:rPr lang="en-US" sz="2400" dirty="0"/>
              <a:t> 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Tasks are represented by vertices, and there is an edge from x to y if task x must be completed before task y can be started 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Topological sort gives an order in which to perform the jobs. </a:t>
            </a:r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7030A0"/>
                </a:solidFill>
              </a:rPr>
              <a:t>PERT</a:t>
            </a:r>
            <a:r>
              <a:rPr lang="en-US" sz="2400" dirty="0"/>
              <a:t> technique for scheduling in </a:t>
            </a:r>
            <a:r>
              <a:rPr lang="en-US" sz="2400" dirty="0">
                <a:solidFill>
                  <a:srgbClr val="7030A0"/>
                </a:solidFill>
              </a:rPr>
              <a:t>project management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https://en.wikipedia.org/wiki/Topological_sorting</a:t>
            </a:r>
          </a:p>
        </p:txBody>
      </p:sp>
    </p:spTree>
    <p:extLst>
      <p:ext uri="{BB962C8B-B14F-4D97-AF65-F5344CB8AC3E}">
        <p14:creationId xmlns:p14="http://schemas.microsoft.com/office/powerpoint/2010/main" val="3317567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48256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sz="40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</a:rPr>
              <a:t>Topological Order (Breadth-First)</a:t>
            </a:r>
          </a:p>
        </p:txBody>
      </p:sp>
      <p:pic>
        <p:nvPicPr>
          <p:cNvPr id="92163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r="11896" b="48115"/>
          <a:stretch/>
        </p:blipFill>
        <p:spPr bwMode="auto">
          <a:xfrm>
            <a:off x="605590" y="1393810"/>
            <a:ext cx="6565232" cy="2512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64" name="TextBox 6"/>
          <p:cNvSpPr txBox="1">
            <a:spLocks noChangeArrowheads="1"/>
          </p:cNvSpPr>
          <p:nvPr/>
        </p:nvSpPr>
        <p:spPr bwMode="auto">
          <a:xfrm>
            <a:off x="605590" y="5110247"/>
            <a:ext cx="75630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kern="1200" dirty="0"/>
              <a:t>What should the topological order be?</a:t>
            </a:r>
          </a:p>
          <a:p>
            <a:pPr marL="342900" lvl="1" indent="-342900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kern="1200" dirty="0"/>
              <a:t>There are dependencies, what should we work on first?</a:t>
            </a:r>
          </a:p>
        </p:txBody>
      </p:sp>
    </p:spTree>
    <p:extLst>
      <p:ext uri="{BB962C8B-B14F-4D97-AF65-F5344CB8AC3E}">
        <p14:creationId xmlns:p14="http://schemas.microsoft.com/office/powerpoint/2010/main" val="1804121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480862" y="261432"/>
            <a:ext cx="8229600" cy="1003944"/>
          </a:xfrm>
        </p:spPr>
        <p:txBody>
          <a:bodyPr/>
          <a:lstStyle/>
          <a:p>
            <a:pPr algn="l" eaLnBrk="1" hangingPunct="1"/>
            <a:r>
              <a:rPr lang="en-US" sz="40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</a:rPr>
              <a:t>Topological Order (Solution)</a:t>
            </a:r>
          </a:p>
        </p:txBody>
      </p:sp>
      <p:pic>
        <p:nvPicPr>
          <p:cNvPr id="92163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r="11896" b="48115"/>
          <a:stretch/>
        </p:blipFill>
        <p:spPr bwMode="auto">
          <a:xfrm>
            <a:off x="1067441" y="1265376"/>
            <a:ext cx="6565232" cy="2512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64" name="TextBox 6"/>
          <p:cNvSpPr txBox="1">
            <a:spLocks noChangeArrowheads="1"/>
          </p:cNvSpPr>
          <p:nvPr/>
        </p:nvSpPr>
        <p:spPr bwMode="auto">
          <a:xfrm>
            <a:off x="260227" y="5700431"/>
            <a:ext cx="854584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kern="1200" dirty="0"/>
              <a:t>A </a:t>
            </a:r>
            <a:r>
              <a:rPr lang="en-US" sz="2000" b="1" kern="1200" dirty="0">
                <a:solidFill>
                  <a:srgbClr val="0070C0"/>
                </a:solidFill>
              </a:rPr>
              <a:t>desired topological order </a:t>
            </a:r>
            <a:r>
              <a:rPr lang="en-US" sz="2000" b="1" kern="1200" dirty="0">
                <a:solidFill>
                  <a:srgbClr val="FF0000"/>
                </a:solidFill>
              </a:rPr>
              <a:t>(solution) </a:t>
            </a:r>
            <a:r>
              <a:rPr lang="en-US" sz="2000" kern="1200" dirty="0"/>
              <a:t>of this directed graph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-1" t="68981" r="-633" b="12730"/>
          <a:stretch/>
        </p:blipFill>
        <p:spPr bwMode="auto">
          <a:xfrm>
            <a:off x="783707" y="4175272"/>
            <a:ext cx="7498882" cy="88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own Arrow 1"/>
          <p:cNvSpPr/>
          <p:nvPr/>
        </p:nvSpPr>
        <p:spPr>
          <a:xfrm rot="5400000" flipV="1">
            <a:off x="430821" y="4246611"/>
            <a:ext cx="484632" cy="825819"/>
          </a:xfrm>
          <a:prstGeom prst="down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19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CA2E4AD7-DAC4-4EF0-9A33-E9FC7DA7C48C}" type="slidenum">
              <a:rPr lang="en-US">
                <a:solidFill>
                  <a:srgbClr val="000000"/>
                </a:solidFill>
              </a:rPr>
              <a:pPr/>
              <a:t>38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90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40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</a:rPr>
              <a:t>Topological Order (Dependencies)</a:t>
            </a:r>
          </a:p>
        </p:txBody>
      </p:sp>
      <p:pic>
        <p:nvPicPr>
          <p:cNvPr id="8909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190166"/>
            <a:ext cx="7331075" cy="476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093" name="TextBox 6"/>
          <p:cNvSpPr txBox="1">
            <a:spLocks noChangeArrowheads="1"/>
          </p:cNvSpPr>
          <p:nvPr/>
        </p:nvSpPr>
        <p:spPr bwMode="auto">
          <a:xfrm>
            <a:off x="1447800" y="6248400"/>
            <a:ext cx="4800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kern="1200"/>
              <a:t>predCount for [0] and [9] are 0 – put in queue</a:t>
            </a:r>
          </a:p>
        </p:txBody>
      </p:sp>
    </p:spTree>
    <p:extLst>
      <p:ext uri="{BB962C8B-B14F-4D97-AF65-F5344CB8AC3E}">
        <p14:creationId xmlns:p14="http://schemas.microsoft.com/office/powerpoint/2010/main" val="3805724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956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sz="40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</a:rPr>
              <a:t>Topological Order</a:t>
            </a:r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065178"/>
            <a:ext cx="7412038" cy="4664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16" name="TextBox 6"/>
          <p:cNvSpPr txBox="1">
            <a:spLocks noChangeArrowheads="1"/>
          </p:cNvSpPr>
          <p:nvPr/>
        </p:nvSpPr>
        <p:spPr bwMode="auto">
          <a:xfrm>
            <a:off x="609600" y="5791200"/>
            <a:ext cx="713581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kern="1200" dirty="0"/>
              <a:t>1.  Take [0] out of queue, put in topological order</a:t>
            </a:r>
          </a:p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kern="1200" dirty="0"/>
              <a:t>2.  Delete 1 from all successors of [0] : [1] and [5]</a:t>
            </a:r>
          </a:p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kern="1200" dirty="0"/>
              <a:t>3.  Place any new indexes of </a:t>
            </a:r>
            <a:r>
              <a:rPr lang="en-US" sz="1800" kern="1200" dirty="0" err="1"/>
              <a:t>predCount</a:t>
            </a:r>
            <a:r>
              <a:rPr lang="en-US" sz="1800" kern="1200" dirty="0"/>
              <a:t> that are now 0 on the queue</a:t>
            </a:r>
          </a:p>
        </p:txBody>
      </p:sp>
      <p:sp>
        <p:nvSpPr>
          <p:cNvPr id="2" name="Oval 1"/>
          <p:cNvSpPr/>
          <p:nvPr/>
        </p:nvSpPr>
        <p:spPr>
          <a:xfrm>
            <a:off x="3276600" y="3810000"/>
            <a:ext cx="406400" cy="393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rgbClr val="FFFFFF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3149600" y="4216400"/>
            <a:ext cx="342900" cy="1117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204619" y="3822700"/>
            <a:ext cx="406400" cy="393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063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4"/>
          <p:cNvSpPr txBox="1">
            <a:spLocks noGrp="1"/>
          </p:cNvSpPr>
          <p:nvPr>
            <p:ph type="title"/>
          </p:nvPr>
        </p:nvSpPr>
        <p:spPr>
          <a:xfrm>
            <a:off x="258233" y="190005"/>
            <a:ext cx="8513234" cy="81604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Additional Videos</a:t>
            </a:r>
            <a:endParaRPr dirty="0"/>
          </a:p>
        </p:txBody>
      </p:sp>
      <p:sp>
        <p:nvSpPr>
          <p:cNvPr id="7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400049" y="1021278"/>
            <a:ext cx="8229601" cy="519854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Floyd-</a:t>
            </a:r>
            <a:r>
              <a:rPr lang="en-US" sz="2600" dirty="0" err="1"/>
              <a:t>Warshall</a:t>
            </a:r>
            <a:r>
              <a:rPr lang="en-US" sz="2600" dirty="0"/>
              <a:t> (All Pairs Shortest Path) </a:t>
            </a:r>
          </a:p>
          <a:p>
            <a:pPr lvl="1"/>
            <a:r>
              <a:rPr lang="en-US" sz="2200" dirty="0">
                <a:hlinkClick r:id="rId3"/>
              </a:rPr>
              <a:t>https://www.youtube.com/watch?v=oNI0rf2P9gE</a:t>
            </a:r>
            <a:endParaRPr lang="en-US" sz="2200" dirty="0"/>
          </a:p>
          <a:p>
            <a:r>
              <a:rPr lang="en-US" sz="2600" dirty="0"/>
              <a:t>Graph Data Structure</a:t>
            </a:r>
          </a:p>
          <a:p>
            <a:pPr lvl="1"/>
            <a:r>
              <a:rPr lang="en-US" sz="2200" dirty="0">
                <a:hlinkClick r:id="rId4"/>
              </a:rPr>
              <a:t>https://www.youtube.com/watch?v=c8P9kB1eun4&amp;list=RDCMUCSX3MR0gnKDxyXAyljWzm0Q&amp;index=5</a:t>
            </a:r>
            <a:endParaRPr lang="en-US" sz="2200" dirty="0"/>
          </a:p>
          <a:p>
            <a:pPr lvl="1"/>
            <a:r>
              <a:rPr lang="en-US" sz="2200" dirty="0"/>
              <a:t>Graph Data Structure 4. </a:t>
            </a:r>
            <a:r>
              <a:rPr lang="en-US" sz="2200" dirty="0" err="1"/>
              <a:t>Dijkstra’s</a:t>
            </a:r>
            <a:r>
              <a:rPr lang="en-US" sz="2200" dirty="0"/>
              <a:t> Shortest Path Algorithm</a:t>
            </a:r>
          </a:p>
          <a:p>
            <a:pPr lvl="2"/>
            <a:r>
              <a:rPr lang="en-US" sz="1900" dirty="0">
                <a:hlinkClick r:id="rId5"/>
              </a:rPr>
              <a:t>https://www.youtube.com/watch?v=pVfj6mxhdMw</a:t>
            </a:r>
            <a:endParaRPr lang="en-US" sz="1900" dirty="0"/>
          </a:p>
          <a:p>
            <a:r>
              <a:rPr lang="en-US" sz="2600" dirty="0"/>
              <a:t>Graph Theory Algorithms</a:t>
            </a:r>
          </a:p>
          <a:p>
            <a:pPr lvl="1"/>
            <a:r>
              <a:rPr lang="en-US" sz="2200" dirty="0">
                <a:hlinkClick r:id="rId6"/>
              </a:rPr>
              <a:t>https://www.youtube.com/watch?v=DgXR2OWQnLc&amp;list=PLDV1Zeh2NRsDGO4--qE8yH72HFL1Km93P</a:t>
            </a:r>
            <a:endParaRPr lang="en-US" sz="2200" dirty="0"/>
          </a:p>
          <a:p>
            <a:r>
              <a:rPr lang="en-US" sz="2600" dirty="0"/>
              <a:t>Topological Sort Algorithm | Graph Theory</a:t>
            </a:r>
          </a:p>
          <a:p>
            <a:pPr lvl="1"/>
            <a:r>
              <a:rPr lang="en-US" sz="2200" dirty="0">
                <a:hlinkClick r:id="rId7"/>
              </a:rPr>
              <a:t>https://www.youtube.com/watch?v=eL-KzMXSXXI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1094291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90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sz="40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</a:rPr>
              <a:t>Topological Order</a:t>
            </a:r>
          </a:p>
        </p:txBody>
      </p:sp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928990"/>
            <a:ext cx="7162800" cy="4692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140" name="TextBox 6"/>
          <p:cNvSpPr txBox="1">
            <a:spLocks noChangeArrowheads="1"/>
          </p:cNvSpPr>
          <p:nvPr/>
        </p:nvSpPr>
        <p:spPr bwMode="auto">
          <a:xfrm>
            <a:off x="622300" y="5715000"/>
            <a:ext cx="713581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kern="1200" dirty="0"/>
              <a:t>1.  Take [9] out of queue, put in topological order</a:t>
            </a:r>
          </a:p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kern="1200" dirty="0"/>
              <a:t>2.  Delete 1 from all successors of [9] : </a:t>
            </a:r>
            <a:r>
              <a:rPr lang="en-US" sz="1800" kern="1200" dirty="0">
                <a:solidFill>
                  <a:srgbClr val="7030A0"/>
                </a:solidFill>
              </a:rPr>
              <a:t>[4], [7] and [10]</a:t>
            </a:r>
          </a:p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kern="1200" dirty="0"/>
              <a:t>3.  Place any new indexes of </a:t>
            </a:r>
            <a:r>
              <a:rPr lang="en-US" sz="1800" kern="1200" dirty="0" err="1"/>
              <a:t>predCount</a:t>
            </a:r>
            <a:r>
              <a:rPr lang="en-US" sz="1800" kern="1200" dirty="0"/>
              <a:t> that are now 0 on the queue</a:t>
            </a:r>
          </a:p>
        </p:txBody>
      </p:sp>
      <p:sp>
        <p:nvSpPr>
          <p:cNvPr id="5" name="Oval 4"/>
          <p:cNvSpPr/>
          <p:nvPr/>
        </p:nvSpPr>
        <p:spPr>
          <a:xfrm>
            <a:off x="6057900" y="3657600"/>
            <a:ext cx="406400" cy="393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rgbClr val="FFFFFF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149600" y="3924300"/>
            <a:ext cx="2997200" cy="1257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130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9CF76-79AE-4837-96C9-4734001E52B8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Arial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  <a:sym typeface="Arial"/>
            </a:endParaRPr>
          </a:p>
        </p:txBody>
      </p:sp>
      <p:sp>
        <p:nvSpPr>
          <p:cNvPr id="870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40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</a:rPr>
              <a:t>Breadth First Topological Order</a:t>
            </a:r>
          </a:p>
        </p:txBody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4200" y="1415354"/>
            <a:ext cx="8102600" cy="4525963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rgbClr val="000000"/>
                </a:solidFill>
              </a:rPr>
              <a:t>Create the array </a:t>
            </a:r>
            <a:r>
              <a:rPr lang="en-US" sz="2400" dirty="0" err="1">
                <a:solidFill>
                  <a:srgbClr val="000000"/>
                </a:solidFill>
              </a:rPr>
              <a:t>predCount</a:t>
            </a:r>
            <a:r>
              <a:rPr lang="en-US" sz="2400" dirty="0">
                <a:solidFill>
                  <a:srgbClr val="000000"/>
                </a:solidFill>
              </a:rPr>
              <a:t> &amp; initialize it</a:t>
            </a:r>
          </a:p>
          <a:p>
            <a:pPr lvl="1" eaLnBrk="1" hangingPunct="1"/>
            <a:r>
              <a:rPr lang="en-US" sz="2000" dirty="0" err="1">
                <a:solidFill>
                  <a:srgbClr val="000000"/>
                </a:solidFill>
              </a:rPr>
              <a:t>predCount</a:t>
            </a:r>
            <a:r>
              <a:rPr lang="en-US" sz="2000" dirty="0">
                <a:solidFill>
                  <a:srgbClr val="000000"/>
                </a:solidFill>
              </a:rPr>
              <a:t>[</a:t>
            </a:r>
            <a:r>
              <a:rPr lang="en-US" sz="2000" dirty="0" err="1">
                <a:solidFill>
                  <a:srgbClr val="000000"/>
                </a:solidFill>
              </a:rPr>
              <a:t>i</a:t>
            </a:r>
            <a:r>
              <a:rPr lang="en-US" sz="2000" dirty="0">
                <a:solidFill>
                  <a:srgbClr val="000000"/>
                </a:solidFill>
              </a:rPr>
              <a:t>] is the number of predecessors of the vertex v</a:t>
            </a:r>
            <a:r>
              <a:rPr lang="en-US" sz="2000" baseline="-25000" dirty="0">
                <a:solidFill>
                  <a:srgbClr val="000000"/>
                </a:solidFill>
              </a:rPr>
              <a:t>i</a:t>
            </a:r>
          </a:p>
          <a:p>
            <a:pPr eaLnBrk="1" hangingPunct="1"/>
            <a:r>
              <a:rPr lang="en-US" sz="2400" dirty="0">
                <a:solidFill>
                  <a:srgbClr val="000000"/>
                </a:solidFill>
              </a:rPr>
              <a:t>Initialize the queue to all those vertices </a:t>
            </a:r>
            <a:r>
              <a:rPr lang="en-US" sz="2400" dirty="0" err="1">
                <a:solidFill>
                  <a:srgbClr val="000000"/>
                </a:solidFill>
              </a:rPr>
              <a:t>v</a:t>
            </a:r>
            <a:r>
              <a:rPr lang="en-US" sz="2400" baseline="-25000" dirty="0" err="1">
                <a:solidFill>
                  <a:srgbClr val="000000"/>
                </a:solidFill>
              </a:rPr>
              <a:t>k</a:t>
            </a:r>
            <a:r>
              <a:rPr lang="en-US" sz="2400" dirty="0">
                <a:solidFill>
                  <a:srgbClr val="000000"/>
                </a:solidFill>
              </a:rPr>
              <a:t> so that </a:t>
            </a:r>
            <a:r>
              <a:rPr lang="en-US" sz="2400" dirty="0" err="1">
                <a:solidFill>
                  <a:srgbClr val="000000"/>
                </a:solidFill>
              </a:rPr>
              <a:t>predCount</a:t>
            </a:r>
            <a:r>
              <a:rPr lang="en-US" sz="2400" dirty="0">
                <a:solidFill>
                  <a:srgbClr val="000000"/>
                </a:solidFill>
              </a:rPr>
              <a:t>[k] is zero</a:t>
            </a:r>
          </a:p>
          <a:p>
            <a:pPr lvl="1" eaLnBrk="1" hangingPunct="1"/>
            <a:r>
              <a:rPr lang="en-US" sz="2000" dirty="0">
                <a:solidFill>
                  <a:srgbClr val="000000"/>
                </a:solidFill>
              </a:rPr>
              <a:t>Clearly, queue is not empty because the graph has no cycles</a:t>
            </a:r>
          </a:p>
          <a:p>
            <a:pPr eaLnBrk="1" hangingPunct="1"/>
            <a:r>
              <a:rPr lang="en-US" sz="2400" dirty="0">
                <a:solidFill>
                  <a:srgbClr val="000000"/>
                </a:solidFill>
              </a:rPr>
              <a:t>While the queue is not empty</a:t>
            </a:r>
          </a:p>
          <a:p>
            <a:pPr lvl="1" eaLnBrk="1" hangingPunct="1"/>
            <a:r>
              <a:rPr lang="en-US" sz="2000" dirty="0">
                <a:solidFill>
                  <a:srgbClr val="000000"/>
                </a:solidFill>
              </a:rPr>
              <a:t>Remove the front element, u, of the queue</a:t>
            </a:r>
          </a:p>
          <a:p>
            <a:pPr lvl="1" eaLnBrk="1" hangingPunct="1"/>
            <a:r>
              <a:rPr lang="en-US" sz="2000" dirty="0">
                <a:solidFill>
                  <a:srgbClr val="000000"/>
                </a:solidFill>
              </a:rPr>
              <a:t>Put u in the next available position, say </a:t>
            </a:r>
            <a:r>
              <a:rPr lang="en-US" sz="2000" dirty="0" err="1">
                <a:solidFill>
                  <a:srgbClr val="000000"/>
                </a:solidFill>
              </a:rPr>
              <a:t>topologicalOrder</a:t>
            </a:r>
            <a:r>
              <a:rPr lang="en-US" sz="2000" dirty="0">
                <a:solidFill>
                  <a:srgbClr val="000000"/>
                </a:solidFill>
              </a:rPr>
              <a:t>[</a:t>
            </a:r>
            <a:r>
              <a:rPr lang="en-US" sz="2000" dirty="0" err="1">
                <a:solidFill>
                  <a:srgbClr val="000000"/>
                </a:solidFill>
              </a:rPr>
              <a:t>topIndex</a:t>
            </a:r>
            <a:r>
              <a:rPr lang="en-US" sz="2000" dirty="0">
                <a:solidFill>
                  <a:srgbClr val="000000"/>
                </a:solidFill>
              </a:rPr>
              <a:t>], and increment </a:t>
            </a:r>
            <a:r>
              <a:rPr lang="en-US" sz="2000" dirty="0" err="1">
                <a:solidFill>
                  <a:srgbClr val="000000"/>
                </a:solidFill>
              </a:rPr>
              <a:t>topIndex</a:t>
            </a:r>
            <a:endParaRPr lang="en-US" sz="2000" dirty="0">
              <a:solidFill>
                <a:srgbClr val="000000"/>
              </a:solidFill>
            </a:endParaRPr>
          </a:p>
          <a:p>
            <a:pPr lvl="1" eaLnBrk="1" hangingPunct="1"/>
            <a:r>
              <a:rPr lang="en-US" sz="2000" dirty="0">
                <a:solidFill>
                  <a:srgbClr val="000000"/>
                </a:solidFill>
              </a:rPr>
              <a:t>For all the immediate successors w of u</a:t>
            </a:r>
          </a:p>
          <a:p>
            <a:pPr lvl="2" eaLnBrk="1" hangingPunct="1"/>
            <a:r>
              <a:rPr lang="en-US" sz="1800" dirty="0">
                <a:solidFill>
                  <a:srgbClr val="000000"/>
                </a:solidFill>
              </a:rPr>
              <a:t>Decrement the predecessor count of w by 1</a:t>
            </a:r>
          </a:p>
          <a:p>
            <a:pPr lvl="2" eaLnBrk="1" hangingPunct="1"/>
            <a:r>
              <a:rPr lang="en-US" sz="1800" dirty="0">
                <a:solidFill>
                  <a:srgbClr val="000000"/>
                </a:solidFill>
              </a:rPr>
              <a:t>if the predecessor count of w is zero, add w to queue</a:t>
            </a:r>
          </a:p>
          <a:p>
            <a:pPr eaLnBrk="1" hangingPunct="1"/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761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9A0CF-34EF-475F-BAF5-D6C5D97C0DD8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Arial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  <a:sym typeface="Arial"/>
            </a:endParaRPr>
          </a:p>
        </p:txBody>
      </p:sp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>
          <a:xfrm>
            <a:off x="535021" y="405022"/>
            <a:ext cx="8048307" cy="728250"/>
          </a:xfrm>
        </p:spPr>
        <p:txBody>
          <a:bodyPr/>
          <a:lstStyle/>
          <a:p>
            <a:pPr algn="l" eaLnBrk="1" hangingPunct="1"/>
            <a:r>
              <a:rPr lang="en-US" sz="40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Topological Order | </a:t>
            </a:r>
            <a:r>
              <a:rPr lang="en-US" sz="4000" b="1" dirty="0" err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DiGraph</a:t>
            </a:r>
            <a:endParaRPr lang="en-US" sz="4000" b="1" dirty="0">
              <a:solidFill>
                <a:srgbClr val="007FA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2012" y="1267244"/>
            <a:ext cx="7772400" cy="5208378"/>
          </a:xfrm>
        </p:spPr>
        <p:txBody>
          <a:bodyPr/>
          <a:lstStyle/>
          <a:p>
            <a:pPr eaLnBrk="1" hangingPunct="1"/>
            <a:r>
              <a:rPr lang="en-US" sz="2400" dirty="0"/>
              <a:t>Let </a:t>
            </a:r>
            <a:r>
              <a:rPr lang="en-US" sz="2400" i="1" dirty="0"/>
              <a:t>G </a:t>
            </a:r>
            <a:r>
              <a:rPr lang="en-US" sz="2400" dirty="0"/>
              <a:t>be a directed graph and </a:t>
            </a:r>
            <a:r>
              <a:rPr lang="en-US" sz="2400" i="1" dirty="0"/>
              <a:t>V</a:t>
            </a:r>
            <a:r>
              <a:rPr lang="en-US" sz="2400" dirty="0"/>
              <a:t>(</a:t>
            </a:r>
            <a:r>
              <a:rPr lang="en-US" sz="2400" i="1" dirty="0"/>
              <a:t>G</a:t>
            </a:r>
            <a:r>
              <a:rPr lang="en-US" sz="2400" dirty="0"/>
              <a:t>) = {</a:t>
            </a:r>
            <a:r>
              <a:rPr lang="en-US" sz="2400" i="1" dirty="0"/>
              <a:t>v</a:t>
            </a:r>
            <a:r>
              <a:rPr lang="en-US" sz="2400" baseline="-25000" dirty="0"/>
              <a:t>1</a:t>
            </a:r>
            <a:r>
              <a:rPr lang="en-US" sz="2400" dirty="0"/>
              <a:t>, </a:t>
            </a:r>
            <a:r>
              <a:rPr lang="en-US" sz="2400" i="1" dirty="0"/>
              <a:t>v</a:t>
            </a:r>
            <a:r>
              <a:rPr lang="en-US" sz="2400" baseline="-25000" dirty="0"/>
              <a:t>2</a:t>
            </a:r>
            <a:r>
              <a:rPr lang="en-US" sz="2400" dirty="0"/>
              <a:t>, ..., </a:t>
            </a:r>
            <a:r>
              <a:rPr lang="en-US" sz="2400" i="1" dirty="0" err="1"/>
              <a:t>v</a:t>
            </a:r>
            <a:r>
              <a:rPr lang="en-US" sz="2400" i="1" baseline="-25000" dirty="0" err="1"/>
              <a:t>n</a:t>
            </a:r>
            <a:r>
              <a:rPr lang="en-US" sz="2400" dirty="0"/>
              <a:t>}, where </a:t>
            </a:r>
            <a:r>
              <a:rPr lang="en-US" sz="2400" i="1" dirty="0"/>
              <a:t>n </a:t>
            </a:r>
            <a:r>
              <a:rPr lang="en-US" sz="2400" dirty="0"/>
              <a:t>&gt; 0 </a:t>
            </a:r>
          </a:p>
          <a:p>
            <a:pPr eaLnBrk="1" hangingPunct="1"/>
            <a:r>
              <a:rPr lang="en-US" sz="2400" dirty="0"/>
              <a:t>A topological ordering of V(G) is a linear ordering vi1, vi2, ..., vin of the vertices such that if </a:t>
            </a:r>
            <a:r>
              <a:rPr lang="en-US" sz="2400" dirty="0" err="1"/>
              <a:t>vij</a:t>
            </a:r>
            <a:r>
              <a:rPr lang="en-US" sz="2400" dirty="0"/>
              <a:t> is a predecessor of </a:t>
            </a:r>
            <a:r>
              <a:rPr lang="en-US" sz="2400" dirty="0" err="1"/>
              <a:t>vik</a:t>
            </a:r>
            <a:r>
              <a:rPr lang="en-US" sz="2400" dirty="0"/>
              <a:t>, j ≠ k, 1 &lt;= j &lt;= n, and  1 &lt;= k &lt;= n, then </a:t>
            </a:r>
            <a:r>
              <a:rPr lang="en-US" sz="2400" dirty="0" err="1"/>
              <a:t>vij</a:t>
            </a:r>
            <a:r>
              <a:rPr lang="en-US" sz="2400" dirty="0"/>
              <a:t> precedes </a:t>
            </a:r>
            <a:r>
              <a:rPr lang="en-US" sz="2400" dirty="0" err="1"/>
              <a:t>vik</a:t>
            </a:r>
            <a:r>
              <a:rPr lang="en-US" sz="2400" dirty="0"/>
              <a:t>, that is,  j &lt; k in this linear ordering</a:t>
            </a:r>
          </a:p>
          <a:p>
            <a:pPr eaLnBrk="1" hangingPunct="1"/>
            <a:r>
              <a:rPr lang="en-US" sz="2400" dirty="0"/>
              <a:t>We assume the graph has no cycles</a:t>
            </a:r>
          </a:p>
          <a:p>
            <a:pPr lvl="1" eaLnBrk="1" hangingPunct="1"/>
            <a:r>
              <a:rPr lang="en-US" sz="2000" dirty="0"/>
              <a:t>There exists a vertex </a:t>
            </a:r>
            <a:r>
              <a:rPr lang="en-US" sz="2000" i="1" dirty="0"/>
              <a:t>u </a:t>
            </a:r>
            <a:r>
              <a:rPr lang="en-US" sz="2000" dirty="0"/>
              <a:t>in </a:t>
            </a:r>
            <a:r>
              <a:rPr lang="en-US" sz="2000" i="1" dirty="0"/>
              <a:t>G </a:t>
            </a:r>
            <a:r>
              <a:rPr lang="en-US" sz="2000" dirty="0"/>
              <a:t>such that </a:t>
            </a:r>
            <a:r>
              <a:rPr lang="en-US" sz="2000" i="1" dirty="0"/>
              <a:t>u </a:t>
            </a:r>
            <a:r>
              <a:rPr lang="en-US" sz="2000" dirty="0"/>
              <a:t>has no predecessor (the beginning)</a:t>
            </a:r>
          </a:p>
          <a:p>
            <a:pPr lvl="1" eaLnBrk="1" hangingPunct="1"/>
            <a:r>
              <a:rPr lang="en-US" sz="2000" dirty="0"/>
              <a:t>There exists a vertex </a:t>
            </a:r>
            <a:r>
              <a:rPr lang="en-US" sz="2000" i="1" dirty="0"/>
              <a:t>v </a:t>
            </a:r>
            <a:r>
              <a:rPr lang="en-US" sz="2000" dirty="0"/>
              <a:t>in </a:t>
            </a:r>
            <a:r>
              <a:rPr lang="en-US" sz="2000" i="1" dirty="0"/>
              <a:t>G </a:t>
            </a:r>
            <a:r>
              <a:rPr lang="en-US" sz="2000" dirty="0"/>
              <a:t>such that </a:t>
            </a:r>
            <a:r>
              <a:rPr lang="en-US" sz="2000" i="1" dirty="0"/>
              <a:t>v </a:t>
            </a:r>
            <a:r>
              <a:rPr lang="en-US" sz="2000" dirty="0"/>
              <a:t>has no successor (the end)</a:t>
            </a:r>
          </a:p>
          <a:p>
            <a:pPr eaLnBrk="1" hangingPunct="1"/>
            <a:r>
              <a:rPr lang="en-US" sz="2400" dirty="0"/>
              <a:t>We will use a breadth first traversal</a:t>
            </a:r>
          </a:p>
          <a:p>
            <a:pPr eaLnBrk="1" hangingPunct="1"/>
            <a:endParaRPr lang="en-US" sz="2400" dirty="0"/>
          </a:p>
          <a:p>
            <a:pPr eaLnBrk="1" hangingPunct="1">
              <a:buFontTx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85439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38" y="2382671"/>
            <a:ext cx="76200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5"/>
          <p:cNvSpPr>
            <a:spLocks noChangeArrowheads="1"/>
          </p:cNvSpPr>
          <p:nvPr/>
        </p:nvSpPr>
        <p:spPr bwMode="auto">
          <a:xfrm>
            <a:off x="726743" y="1513602"/>
            <a:ext cx="7029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1800" kern="1200" dirty="0">
                <a:solidFill>
                  <a:srgbClr val="000000"/>
                </a:solidFill>
              </a:rPr>
              <a:t>List the nodes of the graph in a breadth first topological ordering.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77838" y="491650"/>
            <a:ext cx="7772400" cy="914400"/>
          </a:xfrm>
        </p:spPr>
        <p:txBody>
          <a:bodyPr/>
          <a:lstStyle/>
          <a:p>
            <a:pPr algn="l" eaLnBrk="1" hangingPunct="1"/>
            <a:r>
              <a:rPr lang="en-US" sz="40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</a:rPr>
              <a:t>Learning Activity</a:t>
            </a:r>
          </a:p>
        </p:txBody>
      </p:sp>
    </p:spTree>
    <p:extLst>
      <p:ext uri="{BB962C8B-B14F-4D97-AF65-F5344CB8AC3E}">
        <p14:creationId xmlns:p14="http://schemas.microsoft.com/office/powerpoint/2010/main" val="3598663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1"/>
          <p:cNvSpPr txBox="1">
            <a:spLocks noGrp="1"/>
          </p:cNvSpPr>
          <p:nvPr>
            <p:ph type="title"/>
          </p:nvPr>
        </p:nvSpPr>
        <p:spPr>
          <a:xfrm>
            <a:off x="249435" y="158824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86968">
              <a:defRPr sz="4268"/>
            </a:lvl1pPr>
          </a:lstStyle>
          <a:p>
            <a:r>
              <a:rPr sz="4400" dirty="0"/>
              <a:t>Shortest Path </a:t>
            </a:r>
            <a:r>
              <a:rPr lang="en-US" sz="3600" dirty="0"/>
              <a:t>(</a:t>
            </a:r>
            <a:r>
              <a:rPr sz="3600" dirty="0"/>
              <a:t>Unweighted Graph</a:t>
            </a:r>
            <a:r>
              <a:rPr lang="en-US" sz="3600" dirty="0"/>
              <a:t>)</a:t>
            </a:r>
            <a:endParaRPr sz="3600" dirty="0"/>
          </a:p>
        </p:txBody>
      </p:sp>
      <p:sp>
        <p:nvSpPr>
          <p:cNvPr id="149" name="FIGURE 29-15 An unweighted graph and the possible paths from vertex A to vertex H"/>
          <p:cNvSpPr txBox="1">
            <a:spLocks noGrp="1"/>
          </p:cNvSpPr>
          <p:nvPr>
            <p:ph type="body" sz="quarter" idx="1"/>
          </p:nvPr>
        </p:nvSpPr>
        <p:spPr>
          <a:xfrm>
            <a:off x="504073" y="5428355"/>
            <a:ext cx="8289703" cy="807815"/>
          </a:xfrm>
          <a:prstGeom prst="rect">
            <a:avLst/>
          </a:prstGeom>
        </p:spPr>
        <p:txBody>
          <a:bodyPr>
            <a:normAutofit/>
          </a:bodyPr>
          <a:lstStyle>
            <a:lvl1pPr defTabSz="448055">
              <a:defRPr sz="2156"/>
            </a:lvl1pPr>
          </a:lstStyle>
          <a:p>
            <a:r>
              <a:rPr lang="en-US" sz="1800" b="0" dirty="0"/>
              <a:t>P</a:t>
            </a:r>
            <a:r>
              <a:rPr sz="1800" b="0" dirty="0"/>
              <a:t>ossible paths from vertex A to vertex H</a:t>
            </a:r>
          </a:p>
        </p:txBody>
      </p:sp>
      <p:pic>
        <p:nvPicPr>
          <p:cNvPr id="150" name="An unweighted graph and the possible paths from the vertices are explained.&#10;&#10;Picture 2" descr="An unweighted graph and the possible paths from the vertices are explained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9435" y="1121904"/>
            <a:ext cx="4064001" cy="4168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An unweighted graph and the possible paths from the vertices are explained.&#10;&#10;Picture 2" descr="An unweighted graph and the possible paths from the vertices are explained.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37839" y="1121904"/>
            <a:ext cx="4064001" cy="261257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ounded Rectangular Callout 1"/>
          <p:cNvSpPr/>
          <p:nvPr/>
        </p:nvSpPr>
        <p:spPr>
          <a:xfrm>
            <a:off x="6102926" y="4252106"/>
            <a:ext cx="2312204" cy="1021554"/>
          </a:xfrm>
          <a:prstGeom prst="wedgeRoundRectCallou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What’s the “most efficient” way to go from A to H?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xfrm>
            <a:off x="249435" y="181776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905255">
              <a:defRPr sz="4356"/>
            </a:lvl1pPr>
          </a:lstStyle>
          <a:p>
            <a:r>
              <a:rPr lang="en-US" sz="4400" dirty="0"/>
              <a:t>Shortest Path </a:t>
            </a:r>
            <a:r>
              <a:rPr lang="en-US" sz="3600" dirty="0"/>
              <a:t>(Unweighted Graph)</a:t>
            </a:r>
            <a:endParaRPr sz="3600" dirty="0"/>
          </a:p>
        </p:txBody>
      </p:sp>
      <p:sp>
        <p:nvSpPr>
          <p:cNvPr id="164" name="FIGURE 29-17 The graph in Figure 29-15a after the shortest-path algorithm has traversed from vertex A to vertex H"/>
          <p:cNvSpPr txBox="1">
            <a:spLocks noGrp="1"/>
          </p:cNvSpPr>
          <p:nvPr>
            <p:ph type="body" sz="quarter" idx="1"/>
          </p:nvPr>
        </p:nvSpPr>
        <p:spPr>
          <a:xfrm>
            <a:off x="533399" y="5508464"/>
            <a:ext cx="8229601" cy="763852"/>
          </a:xfrm>
          <a:prstGeom prst="rect">
            <a:avLst/>
          </a:prstGeom>
        </p:spPr>
        <p:txBody>
          <a:bodyPr>
            <a:noAutofit/>
          </a:bodyPr>
          <a:lstStyle>
            <a:lvl1pPr defTabSz="429768">
              <a:defRPr sz="2068"/>
            </a:lvl1pPr>
          </a:lstStyle>
          <a:p>
            <a:r>
              <a:rPr sz="1800" b="0" dirty="0"/>
              <a:t>The graph after the shortest-path algorithm has traversed from vertex A to vertex H</a:t>
            </a:r>
          </a:p>
        </p:txBody>
      </p:sp>
      <p:pic>
        <p:nvPicPr>
          <p:cNvPr id="165" name="A graph illustrates the vertex traversal from A to H.&#10;&#10;Picture 2" descr="A graph illustrates the vertex traversal from A to H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3945" y="1330019"/>
            <a:ext cx="5924545" cy="3795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xfrm>
            <a:off x="249435" y="205349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905255">
              <a:defRPr sz="4356"/>
            </a:lvl1pPr>
          </a:lstStyle>
          <a:p>
            <a:r>
              <a:rPr sz="4400" dirty="0"/>
              <a:t>Shortest Path </a:t>
            </a:r>
            <a:r>
              <a:rPr lang="en-US" sz="3600" dirty="0"/>
              <a:t>(</a:t>
            </a:r>
            <a:r>
              <a:rPr sz="3600" dirty="0"/>
              <a:t>Weighted Graph</a:t>
            </a:r>
            <a:r>
              <a:rPr lang="en-US" sz="3600" dirty="0"/>
              <a:t>)</a:t>
            </a:r>
            <a:endParaRPr sz="3600" dirty="0"/>
          </a:p>
        </p:txBody>
      </p:sp>
      <p:sp>
        <p:nvSpPr>
          <p:cNvPr id="172" name="FIGURE 29-19 A weighted graph and the possible paths from vertex A to vertex H"/>
          <p:cNvSpPr txBox="1">
            <a:spLocks noGrp="1"/>
          </p:cNvSpPr>
          <p:nvPr>
            <p:ph type="body" sz="quarter" idx="1"/>
          </p:nvPr>
        </p:nvSpPr>
        <p:spPr>
          <a:xfrm>
            <a:off x="457200" y="5831015"/>
            <a:ext cx="8229600" cy="480575"/>
          </a:xfrm>
          <a:prstGeom prst="rect">
            <a:avLst/>
          </a:prstGeom>
        </p:spPr>
        <p:txBody>
          <a:bodyPr>
            <a:normAutofit/>
          </a:bodyPr>
          <a:lstStyle>
            <a:lvl1pPr defTabSz="374904">
              <a:defRPr sz="1803"/>
            </a:lvl1pPr>
          </a:lstStyle>
          <a:p>
            <a:r>
              <a:rPr b="0" dirty="0"/>
              <a:t>A weighted graph and the possible paths from vertex A to vertex H</a:t>
            </a:r>
          </a:p>
        </p:txBody>
      </p:sp>
      <p:pic>
        <p:nvPicPr>
          <p:cNvPr id="173" name="A figure illustrates a weighted graph and the possible paths with their corresponding weights.&#10;&#10;Picture 2" descr="A figure illustrates a weighted graph and the possible paths with their corresponding weights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9435" y="1560576"/>
            <a:ext cx="3812969" cy="3736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A figure illustrates a weighted graph and the possible paths with their corresponding weights.&#10;&#10;Picture 2" descr="A figure illustrates a weighted graph and the possible paths with their corresponding weights.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46095" y="1560576"/>
            <a:ext cx="3916905" cy="2800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xfrm>
            <a:off x="249435" y="137327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905255">
              <a:defRPr sz="4356"/>
            </a:lvl1pPr>
          </a:lstStyle>
          <a:p>
            <a:r>
              <a:rPr sz="4400" dirty="0"/>
              <a:t>Shortest Path </a:t>
            </a:r>
            <a:r>
              <a:rPr lang="en-US" sz="3600" dirty="0"/>
              <a:t>(</a:t>
            </a:r>
            <a:r>
              <a:rPr sz="3600" dirty="0"/>
              <a:t>Weighted Graph</a:t>
            </a:r>
            <a:r>
              <a:rPr lang="en-US" sz="3600" dirty="0"/>
              <a:t>)</a:t>
            </a:r>
            <a:endParaRPr sz="3600" dirty="0"/>
          </a:p>
        </p:txBody>
      </p:sp>
      <p:sp>
        <p:nvSpPr>
          <p:cNvPr id="181" name="FIGURE 29-21 The graph in Figure 29-19a after finding the cheapest path from vertex A to vertex H"/>
          <p:cNvSpPr txBox="1">
            <a:spLocks noGrp="1"/>
          </p:cNvSpPr>
          <p:nvPr>
            <p:ph type="body" sz="quarter" idx="1"/>
          </p:nvPr>
        </p:nvSpPr>
        <p:spPr>
          <a:xfrm>
            <a:off x="514111" y="5501843"/>
            <a:ext cx="8229600" cy="807815"/>
          </a:xfrm>
          <a:prstGeom prst="rect">
            <a:avLst/>
          </a:prstGeom>
        </p:spPr>
        <p:txBody>
          <a:bodyPr>
            <a:normAutofit/>
          </a:bodyPr>
          <a:lstStyle>
            <a:lvl1pPr defTabSz="448055">
              <a:defRPr sz="2156"/>
            </a:lvl1pPr>
          </a:lstStyle>
          <a:p>
            <a:r>
              <a:rPr sz="1800" b="0" dirty="0"/>
              <a:t>The graph after finding the cheapest path from vertex A to vertex H</a:t>
            </a:r>
          </a:p>
        </p:txBody>
      </p:sp>
      <p:pic>
        <p:nvPicPr>
          <p:cNvPr id="182" name="A graph illustrates the vertex traversal from A to H.&#10;&#10;Picture 2" descr="A graph illustrates the vertex traversal from A to H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6651" y="1096724"/>
            <a:ext cx="5744521" cy="4267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"/>
          <p:cNvSpPr txBox="1">
            <a:spLocks noGrp="1"/>
          </p:cNvSpPr>
          <p:nvPr>
            <p:ph type="title"/>
          </p:nvPr>
        </p:nvSpPr>
        <p:spPr>
          <a:xfrm>
            <a:off x="400049" y="103031"/>
            <a:ext cx="8371418" cy="81604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dirty="0"/>
              <a:t>Adjacency Matrix vs. Adjacency List</a:t>
            </a:r>
            <a:endParaRPr sz="4000" dirty="0"/>
          </a:p>
        </p:txBody>
      </p:sp>
      <p:sp>
        <p:nvSpPr>
          <p:cNvPr id="50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400049" y="1107385"/>
            <a:ext cx="8229601" cy="516680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Graph vs. Tree implementations</a:t>
            </a:r>
          </a:p>
          <a:p>
            <a:pPr lvl="1"/>
            <a:r>
              <a:rPr lang="en-US" sz="2000" dirty="0"/>
              <a:t>Vertices &amp; edges</a:t>
            </a:r>
          </a:p>
          <a:p>
            <a:r>
              <a:rPr lang="en-US" dirty="0"/>
              <a:t>C</a:t>
            </a:r>
            <a:r>
              <a:rPr dirty="0"/>
              <a:t>ommon implementations </a:t>
            </a:r>
          </a:p>
          <a:p>
            <a:pPr lvl="1"/>
            <a:r>
              <a:rPr sz="2000" dirty="0"/>
              <a:t>Array</a:t>
            </a:r>
            <a:r>
              <a:rPr lang="en-US" sz="2000" dirty="0"/>
              <a:t> | </a:t>
            </a:r>
            <a:r>
              <a:rPr lang="en-US" sz="2000" b="1" i="1" dirty="0">
                <a:solidFill>
                  <a:srgbClr val="7030A0"/>
                </a:solidFill>
              </a:rPr>
              <a:t>adjacency matrix</a:t>
            </a:r>
            <a:endParaRPr sz="2000" dirty="0"/>
          </a:p>
          <a:p>
            <a:pPr lvl="2"/>
            <a:r>
              <a:rPr sz="1800" dirty="0"/>
              <a:t>Typically a two-dimensional array </a:t>
            </a:r>
            <a:endParaRPr sz="1800" b="1" i="1" dirty="0">
              <a:solidFill>
                <a:srgbClr val="7030A0"/>
              </a:solidFill>
            </a:endParaRPr>
          </a:p>
          <a:p>
            <a:pPr lvl="1"/>
            <a:r>
              <a:rPr sz="2000" dirty="0"/>
              <a:t>List</a:t>
            </a:r>
            <a:r>
              <a:rPr lang="en-US" sz="2000" dirty="0"/>
              <a:t> | </a:t>
            </a:r>
            <a:r>
              <a:rPr lang="en-US" sz="2000" b="1" i="1" dirty="0">
                <a:solidFill>
                  <a:srgbClr val="7030A0"/>
                </a:solidFill>
              </a:rPr>
              <a:t>adjacency list</a:t>
            </a:r>
            <a:endParaRPr sz="2000" dirty="0"/>
          </a:p>
          <a:p>
            <a:pPr lvl="2"/>
            <a:r>
              <a:rPr lang="en-US" sz="1800" dirty="0"/>
              <a:t>Linked nodes</a:t>
            </a:r>
            <a:endParaRPr lang="en-US" sz="1800" b="1" i="1" dirty="0">
              <a:solidFill>
                <a:srgbClr val="7030A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“adjacency” list (or matrix)?</a:t>
            </a:r>
          </a:p>
          <a:p>
            <a:pPr marL="654050" lvl="1" indent="-171450">
              <a:buFont typeface="Arial" panose="020B0604020202020204" pitchFamily="34" charset="0"/>
              <a:buChar char="•"/>
            </a:pPr>
            <a:r>
              <a:rPr lang="en-US" sz="2000" dirty="0"/>
              <a:t>We just don’t know where to go for “</a:t>
            </a:r>
            <a:r>
              <a:rPr lang="en-US" sz="2000" b="1" dirty="0">
                <a:solidFill>
                  <a:srgbClr val="7030A0"/>
                </a:solidFill>
              </a:rPr>
              <a:t>next</a:t>
            </a:r>
            <a:r>
              <a:rPr lang="en-US" sz="2000" dirty="0"/>
              <a:t>”  </a:t>
            </a:r>
          </a:p>
          <a:p>
            <a:pPr marL="654050" lvl="1" indent="-171450">
              <a:buFont typeface="Arial" panose="020B0604020202020204" pitchFamily="34" charset="0"/>
              <a:buChar char="•"/>
            </a:pPr>
            <a:r>
              <a:rPr lang="en-US" sz="2000" dirty="0"/>
              <a:t>Tree, linked list, array</a:t>
            </a:r>
            <a:endParaRPr sz="2000" dirty="0"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ADB66E-C3B2-4EE2-AC58-D12EB918FB12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048657" y="1505857"/>
            <a:ext cx="5029200" cy="3352800"/>
            <a:chOff x="912" y="480"/>
            <a:chExt cx="3168" cy="2112"/>
          </a:xfrm>
        </p:grpSpPr>
        <p:sp>
          <p:nvSpPr>
            <p:cNvPr id="29703" name="Rectangle 6"/>
            <p:cNvSpPr>
              <a:spLocks noChangeArrowheads="1"/>
            </p:cNvSpPr>
            <p:nvPr/>
          </p:nvSpPr>
          <p:spPr bwMode="auto">
            <a:xfrm>
              <a:off x="912" y="480"/>
              <a:ext cx="1776" cy="21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29704" name="Rectangle 7"/>
            <p:cNvSpPr>
              <a:spLocks noChangeArrowheads="1"/>
            </p:cNvSpPr>
            <p:nvPr/>
          </p:nvSpPr>
          <p:spPr bwMode="auto">
            <a:xfrm>
              <a:off x="2640" y="1296"/>
              <a:ext cx="1440" cy="11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29705" name="Rectangle 8"/>
            <p:cNvSpPr>
              <a:spLocks noChangeArrowheads="1"/>
            </p:cNvSpPr>
            <p:nvPr/>
          </p:nvSpPr>
          <p:spPr bwMode="auto">
            <a:xfrm>
              <a:off x="2640" y="480"/>
              <a:ext cx="1440" cy="9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29706" name="Rectangle 9"/>
            <p:cNvSpPr>
              <a:spLocks noChangeArrowheads="1"/>
            </p:cNvSpPr>
            <p:nvPr/>
          </p:nvSpPr>
          <p:spPr bwMode="auto">
            <a:xfrm>
              <a:off x="3984" y="528"/>
              <a:ext cx="96" cy="81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endParaRPr>
            </a:p>
          </p:txBody>
        </p:sp>
      </p:grp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>
          <a:xfrm>
            <a:off x="675367" y="498764"/>
            <a:ext cx="7782834" cy="918874"/>
          </a:xfrm>
        </p:spPr>
        <p:txBody>
          <a:bodyPr/>
          <a:lstStyle/>
          <a:p>
            <a:pPr algn="l" eaLnBrk="1" hangingPunct="1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Adjacency List | “Next”</a:t>
            </a:r>
          </a:p>
        </p:txBody>
      </p:sp>
      <p:pic>
        <p:nvPicPr>
          <p:cNvPr id="2970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3733800"/>
            <a:ext cx="6578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942" y="1460100"/>
            <a:ext cx="31369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" name="Group 25"/>
          <p:cNvGrpSpPr/>
          <p:nvPr/>
        </p:nvGrpSpPr>
        <p:grpSpPr>
          <a:xfrm>
            <a:off x="675367" y="3599543"/>
            <a:ext cx="1995256" cy="2488270"/>
            <a:chOff x="385087" y="3599543"/>
            <a:chExt cx="1995256" cy="1893195"/>
          </a:xfrm>
        </p:grpSpPr>
        <p:sp>
          <p:nvSpPr>
            <p:cNvPr id="11" name="AutoShape 56"/>
            <p:cNvSpPr>
              <a:spLocks noChangeArrowheads="1"/>
            </p:cNvSpPr>
            <p:nvPr/>
          </p:nvSpPr>
          <p:spPr bwMode="auto">
            <a:xfrm>
              <a:off x="392346" y="3599543"/>
              <a:ext cx="1987997" cy="1893195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0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385087" y="3802742"/>
              <a:ext cx="1864624" cy="1570251"/>
              <a:chOff x="385089" y="4228634"/>
              <a:chExt cx="1430337" cy="1148261"/>
            </a:xfrm>
          </p:grpSpPr>
          <p:sp>
            <p:nvSpPr>
              <p:cNvPr id="12" name="Text Box 46"/>
              <p:cNvSpPr txBox="1">
                <a:spLocks noChangeArrowheads="1"/>
              </p:cNvSpPr>
              <p:nvPr/>
            </p:nvSpPr>
            <p:spPr bwMode="auto">
              <a:xfrm>
                <a:off x="385089" y="4457234"/>
                <a:ext cx="941387" cy="230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Arial" pitchFamily="34" charset="0"/>
                    <a:ea typeface="+mj-ea"/>
                    <a:cs typeface="+mj-cs"/>
                    <a:sym typeface="Arial"/>
                  </a:rPr>
                  <a:t>vertex[1]</a:t>
                </a:r>
              </a:p>
            </p:txBody>
          </p:sp>
          <p:sp>
            <p:nvSpPr>
              <p:cNvPr id="13" name="Text Box 47"/>
              <p:cNvSpPr txBox="1">
                <a:spLocks noChangeArrowheads="1"/>
              </p:cNvSpPr>
              <p:nvPr/>
            </p:nvSpPr>
            <p:spPr bwMode="auto">
              <a:xfrm>
                <a:off x="393026" y="4685834"/>
                <a:ext cx="1004888" cy="242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Arial" pitchFamily="34" charset="0"/>
                    <a:ea typeface="+mj-ea"/>
                    <a:cs typeface="+mj-cs"/>
                    <a:sym typeface="Arial"/>
                  </a:rPr>
                  <a:t>vertex[2]</a:t>
                </a:r>
              </a:p>
            </p:txBody>
          </p:sp>
          <p:sp>
            <p:nvSpPr>
              <p:cNvPr id="14" name="Text Box 48"/>
              <p:cNvSpPr txBox="1">
                <a:spLocks noChangeArrowheads="1"/>
              </p:cNvSpPr>
              <p:nvPr/>
            </p:nvSpPr>
            <p:spPr bwMode="auto">
              <a:xfrm>
                <a:off x="393026" y="4914434"/>
                <a:ext cx="982663" cy="228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Arial" pitchFamily="34" charset="0"/>
                    <a:ea typeface="+mj-ea"/>
                    <a:cs typeface="+mj-cs"/>
                    <a:sym typeface="Arial"/>
                  </a:rPr>
                  <a:t>vertex[3]</a:t>
                </a:r>
              </a:p>
            </p:txBody>
          </p:sp>
          <p:sp>
            <p:nvSpPr>
              <p:cNvPr id="15" name="Text Box 50"/>
              <p:cNvSpPr txBox="1">
                <a:spLocks noChangeArrowheads="1"/>
              </p:cNvSpPr>
              <p:nvPr/>
            </p:nvSpPr>
            <p:spPr bwMode="auto">
              <a:xfrm>
                <a:off x="386676" y="4228634"/>
                <a:ext cx="981075" cy="228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Arial" pitchFamily="34" charset="0"/>
                    <a:ea typeface="+mj-ea"/>
                    <a:cs typeface="+mj-cs"/>
                    <a:sym typeface="Arial"/>
                  </a:rPr>
                  <a:t>vertex[0]</a:t>
                </a:r>
              </a:p>
            </p:txBody>
          </p:sp>
          <p:sp>
            <p:nvSpPr>
              <p:cNvPr id="16" name="Text Box 49"/>
              <p:cNvSpPr txBox="1">
                <a:spLocks noChangeArrowheads="1"/>
              </p:cNvSpPr>
              <p:nvPr/>
            </p:nvSpPr>
            <p:spPr bwMode="auto">
              <a:xfrm>
                <a:off x="1267739" y="4228634"/>
                <a:ext cx="547687" cy="2286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j-ea"/>
                    <a:cs typeface="+mj-cs"/>
                    <a:sym typeface="Arial"/>
                  </a:rPr>
                  <a:t>0</a:t>
                </a:r>
              </a:p>
            </p:txBody>
          </p:sp>
          <p:sp>
            <p:nvSpPr>
              <p:cNvPr id="17" name="Text Box 51"/>
              <p:cNvSpPr txBox="1">
                <a:spLocks noChangeArrowheads="1"/>
              </p:cNvSpPr>
              <p:nvPr/>
            </p:nvSpPr>
            <p:spPr bwMode="auto">
              <a:xfrm>
                <a:off x="1267739" y="4457234"/>
                <a:ext cx="547687" cy="2286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j-ea"/>
                    <a:cs typeface="+mj-cs"/>
                    <a:sym typeface="Arial"/>
                  </a:rPr>
                  <a:t>1</a:t>
                </a:r>
              </a:p>
            </p:txBody>
          </p:sp>
          <p:sp>
            <p:nvSpPr>
              <p:cNvPr id="18" name="Text Box 52"/>
              <p:cNvSpPr txBox="1">
                <a:spLocks noChangeArrowheads="1"/>
              </p:cNvSpPr>
              <p:nvPr/>
            </p:nvSpPr>
            <p:spPr bwMode="auto">
              <a:xfrm>
                <a:off x="1267739" y="4685834"/>
                <a:ext cx="547687" cy="2286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j-ea"/>
                    <a:cs typeface="+mj-cs"/>
                    <a:sym typeface="Arial"/>
                  </a:rPr>
                  <a:t>2</a:t>
                </a:r>
              </a:p>
            </p:txBody>
          </p:sp>
          <p:sp>
            <p:nvSpPr>
              <p:cNvPr id="19" name="Text Box 53"/>
              <p:cNvSpPr txBox="1">
                <a:spLocks noChangeArrowheads="1"/>
              </p:cNvSpPr>
              <p:nvPr/>
            </p:nvSpPr>
            <p:spPr bwMode="auto">
              <a:xfrm>
                <a:off x="1267739" y="4914434"/>
                <a:ext cx="547687" cy="2286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j-ea"/>
                    <a:cs typeface="+mj-cs"/>
                    <a:sym typeface="Arial"/>
                  </a:rPr>
                  <a:t>3</a:t>
                </a:r>
              </a:p>
            </p:txBody>
          </p:sp>
          <p:sp>
            <p:nvSpPr>
              <p:cNvPr id="20" name="Text Box 54"/>
              <p:cNvSpPr txBox="1">
                <a:spLocks noChangeArrowheads="1"/>
              </p:cNvSpPr>
              <p:nvPr/>
            </p:nvSpPr>
            <p:spPr bwMode="auto">
              <a:xfrm>
                <a:off x="1267739" y="5143034"/>
                <a:ext cx="547687" cy="2286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j-ea"/>
                    <a:cs typeface="+mj-cs"/>
                    <a:sym typeface="Arial"/>
                  </a:rPr>
                  <a:t>4</a:t>
                </a:r>
              </a:p>
            </p:txBody>
          </p:sp>
          <p:sp>
            <p:nvSpPr>
              <p:cNvPr id="21" name="Text Box 55"/>
              <p:cNvSpPr txBox="1">
                <a:spLocks noChangeArrowheads="1"/>
              </p:cNvSpPr>
              <p:nvPr/>
            </p:nvSpPr>
            <p:spPr bwMode="auto">
              <a:xfrm>
                <a:off x="396223" y="5132420"/>
                <a:ext cx="1004887" cy="244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Arial" pitchFamily="34" charset="0"/>
                    <a:ea typeface="+mj-ea"/>
                    <a:cs typeface="+mj-cs"/>
                    <a:sym typeface="Arial"/>
                  </a:rPr>
                  <a:t>vertex[4]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8834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/>
          <p:cNvSpPr txBox="1">
            <a:spLocks noGrp="1"/>
          </p:cNvSpPr>
          <p:nvPr>
            <p:ph type="title"/>
          </p:nvPr>
        </p:nvSpPr>
        <p:spPr>
          <a:xfrm>
            <a:off x="341194" y="194569"/>
            <a:ext cx="8421806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Google Maps | Airline Routes</a:t>
            </a:r>
            <a:endParaRPr dirty="0"/>
          </a:p>
        </p:txBody>
      </p:sp>
      <p:pic>
        <p:nvPicPr>
          <p:cNvPr id="73" name="A figure explains the Airline routes.&#10;&#10;Picture 2" descr="A figure explains the Airline routes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3668" y="1259970"/>
            <a:ext cx="6971140" cy="29229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FIGURE 29-1 A portion of a road map"/>
          <p:cNvSpPr txBox="1"/>
          <p:nvPr/>
        </p:nvSpPr>
        <p:spPr>
          <a:xfrm>
            <a:off x="604911" y="4635423"/>
            <a:ext cx="7303967" cy="1464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b">
            <a:noAutofit/>
          </a:bodyPr>
          <a:lstStyle>
            <a:lvl1pPr defTabSz="374904">
              <a:defRPr sz="1803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438404" indent="-342900" defTabSz="859536">
              <a:spcBef>
                <a:spcPts val="1400"/>
              </a:spcBef>
              <a:buFont typeface="Arial" panose="020B0604020202020204" pitchFamily="34" charset="0"/>
              <a:buChar char="•"/>
              <a:defRPr sz="2256"/>
            </a:pPr>
            <a:r>
              <a:rPr lang="en-US" sz="2000" b="0" dirty="0">
                <a:solidFill>
                  <a:srgbClr val="0070C0"/>
                </a:solidFill>
              </a:rPr>
              <a:t>How do I travel between </a:t>
            </a:r>
            <a:r>
              <a:rPr lang="en-US" sz="2000" dirty="0">
                <a:solidFill>
                  <a:srgbClr val="0070C0"/>
                </a:solidFill>
              </a:rPr>
              <a:t>Boston</a:t>
            </a:r>
            <a:r>
              <a:rPr lang="en-US" sz="2000" b="0" dirty="0">
                <a:solidFill>
                  <a:srgbClr val="0070C0"/>
                </a:solidFill>
              </a:rPr>
              <a:t> and </a:t>
            </a:r>
            <a:r>
              <a:rPr lang="en-US" sz="2000" dirty="0">
                <a:solidFill>
                  <a:srgbClr val="0070C0"/>
                </a:solidFill>
              </a:rPr>
              <a:t>Providence</a:t>
            </a:r>
            <a:r>
              <a:rPr lang="en-US" sz="2000" b="0" dirty="0">
                <a:solidFill>
                  <a:srgbClr val="0070C0"/>
                </a:solidFill>
              </a:rPr>
              <a:t>?</a:t>
            </a:r>
          </a:p>
          <a:p>
            <a:pPr marL="438404" indent="-342900" defTabSz="859536">
              <a:spcBef>
                <a:spcPts val="1400"/>
              </a:spcBef>
              <a:buFont typeface="Arial" panose="020B0604020202020204" pitchFamily="34" charset="0"/>
              <a:buChar char="•"/>
              <a:defRPr sz="2256"/>
            </a:pPr>
            <a:r>
              <a:rPr lang="en-US" sz="2000" dirty="0">
                <a:solidFill>
                  <a:srgbClr val="0070C0"/>
                </a:solidFill>
              </a:rPr>
              <a:t>Undirected graphs</a:t>
            </a:r>
          </a:p>
          <a:p>
            <a:pPr marL="438404" lvl="1" indent="-342900" defTabSz="859536">
              <a:spcBef>
                <a:spcPts val="1400"/>
              </a:spcBef>
              <a:buFont typeface="Arial" panose="020B0604020202020204" pitchFamily="34" charset="0"/>
              <a:buChar char="•"/>
              <a:defRPr sz="2256"/>
            </a:pPr>
            <a:r>
              <a:rPr lang="en-US" sz="1800" b="0" dirty="0">
                <a:solidFill>
                  <a:srgbClr val="0070C0"/>
                </a:solidFill>
              </a:rPr>
              <a:t>Directions of edges are not specified, two-way graphs</a:t>
            </a:r>
          </a:p>
        </p:txBody>
      </p:sp>
    </p:spTree>
    <p:extLst>
      <p:ext uri="{BB962C8B-B14F-4D97-AF65-F5344CB8AC3E}">
        <p14:creationId xmlns:p14="http://schemas.microsoft.com/office/powerpoint/2010/main" val="79778293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"/>
          <p:cNvSpPr txBox="1">
            <a:spLocks noGrp="1"/>
          </p:cNvSpPr>
          <p:nvPr>
            <p:ph type="title"/>
          </p:nvPr>
        </p:nvSpPr>
        <p:spPr>
          <a:xfrm>
            <a:off x="400049" y="103031"/>
            <a:ext cx="8371418" cy="81604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0" indent="-457200" fontAlgn="base">
              <a:defRPr/>
            </a:pPr>
            <a:r>
              <a:rPr lang="en-US" sz="4000" dirty="0"/>
              <a:t>Adjacency List for G3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75" y="1110217"/>
            <a:ext cx="3254384" cy="1923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5"/>
          <p:cNvGrpSpPr/>
          <p:nvPr/>
        </p:nvGrpSpPr>
        <p:grpSpPr>
          <a:xfrm>
            <a:off x="2154716" y="3278283"/>
            <a:ext cx="6652154" cy="3434086"/>
            <a:chOff x="595540" y="2895600"/>
            <a:chExt cx="6817610" cy="3705225"/>
          </a:xfrm>
        </p:grpSpPr>
        <p:pic>
          <p:nvPicPr>
            <p:cNvPr id="7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50750" y="2895600"/>
              <a:ext cx="3962400" cy="3705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AutoShape 56"/>
            <p:cNvSpPr>
              <a:spLocks noChangeArrowheads="1"/>
            </p:cNvSpPr>
            <p:nvPr/>
          </p:nvSpPr>
          <p:spPr bwMode="auto">
            <a:xfrm>
              <a:off x="595540" y="2989935"/>
              <a:ext cx="1987997" cy="2365835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0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Helvetica"/>
                <a:sym typeface="Arial"/>
              </a:endParaRPr>
            </a:p>
          </p:txBody>
        </p:sp>
        <p:sp>
          <p:nvSpPr>
            <p:cNvPr id="9" name="Text Box 46"/>
            <p:cNvSpPr txBox="1">
              <a:spLocks noChangeArrowheads="1"/>
            </p:cNvSpPr>
            <p:nvPr/>
          </p:nvSpPr>
          <p:spPr bwMode="auto">
            <a:xfrm>
              <a:off x="631824" y="3389634"/>
              <a:ext cx="1227216" cy="314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vertex[1]</a:t>
              </a:r>
            </a:p>
          </p:txBody>
        </p:sp>
        <p:sp>
          <p:nvSpPr>
            <p:cNvPr id="10" name="Text Box 47"/>
            <p:cNvSpPr txBox="1">
              <a:spLocks noChangeArrowheads="1"/>
            </p:cNvSpPr>
            <p:nvPr/>
          </p:nvSpPr>
          <p:spPr bwMode="auto">
            <a:xfrm>
              <a:off x="642171" y="3702246"/>
              <a:ext cx="1309998" cy="332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vertex[2]</a:t>
              </a:r>
            </a:p>
          </p:txBody>
        </p:sp>
        <p:sp>
          <p:nvSpPr>
            <p:cNvPr id="11" name="Text Box 48"/>
            <p:cNvSpPr txBox="1">
              <a:spLocks noChangeArrowheads="1"/>
            </p:cNvSpPr>
            <p:nvPr/>
          </p:nvSpPr>
          <p:spPr bwMode="auto">
            <a:xfrm>
              <a:off x="642171" y="4014857"/>
              <a:ext cx="1281025" cy="3126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vertex[3]</a:t>
              </a:r>
            </a:p>
          </p:txBody>
        </p:sp>
        <p:sp>
          <p:nvSpPr>
            <p:cNvPr id="12" name="Text Box 50"/>
            <p:cNvSpPr txBox="1">
              <a:spLocks noChangeArrowheads="1"/>
            </p:cNvSpPr>
            <p:nvPr/>
          </p:nvSpPr>
          <p:spPr bwMode="auto">
            <a:xfrm>
              <a:off x="633893" y="3077023"/>
              <a:ext cx="1278955" cy="3126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vertex[0]</a:t>
              </a:r>
            </a:p>
          </p:txBody>
        </p:sp>
        <p:sp>
          <p:nvSpPr>
            <p:cNvPr id="13" name="Text Box 49"/>
            <p:cNvSpPr txBox="1">
              <a:spLocks noChangeArrowheads="1"/>
            </p:cNvSpPr>
            <p:nvPr/>
          </p:nvSpPr>
          <p:spPr bwMode="auto">
            <a:xfrm>
              <a:off x="1782469" y="3077023"/>
              <a:ext cx="713979" cy="31261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0</a:t>
              </a:r>
            </a:p>
          </p:txBody>
        </p:sp>
        <p:sp>
          <p:nvSpPr>
            <p:cNvPr id="14" name="Text Box 51"/>
            <p:cNvSpPr txBox="1">
              <a:spLocks noChangeArrowheads="1"/>
            </p:cNvSpPr>
            <p:nvPr/>
          </p:nvSpPr>
          <p:spPr bwMode="auto">
            <a:xfrm>
              <a:off x="1782469" y="3389634"/>
              <a:ext cx="713979" cy="31261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1</a:t>
              </a:r>
            </a:p>
          </p:txBody>
        </p:sp>
        <p:sp>
          <p:nvSpPr>
            <p:cNvPr id="15" name="Text Box 52"/>
            <p:cNvSpPr txBox="1">
              <a:spLocks noChangeArrowheads="1"/>
            </p:cNvSpPr>
            <p:nvPr/>
          </p:nvSpPr>
          <p:spPr bwMode="auto">
            <a:xfrm>
              <a:off x="1782469" y="3702246"/>
              <a:ext cx="713979" cy="31261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2</a:t>
              </a:r>
            </a:p>
          </p:txBody>
        </p:sp>
        <p:sp>
          <p:nvSpPr>
            <p:cNvPr id="16" name="Text Box 53"/>
            <p:cNvSpPr txBox="1">
              <a:spLocks noChangeArrowheads="1"/>
            </p:cNvSpPr>
            <p:nvPr/>
          </p:nvSpPr>
          <p:spPr bwMode="auto">
            <a:xfrm>
              <a:off x="1782469" y="4014857"/>
              <a:ext cx="713979" cy="31261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3</a:t>
              </a:r>
            </a:p>
          </p:txBody>
        </p:sp>
        <p:sp>
          <p:nvSpPr>
            <p:cNvPr id="17" name="Text Box 54"/>
            <p:cNvSpPr txBox="1">
              <a:spLocks noChangeArrowheads="1"/>
            </p:cNvSpPr>
            <p:nvPr/>
          </p:nvSpPr>
          <p:spPr bwMode="auto">
            <a:xfrm>
              <a:off x="1782469" y="4327468"/>
              <a:ext cx="713979" cy="31261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4</a:t>
              </a:r>
            </a:p>
          </p:txBody>
        </p:sp>
        <p:sp>
          <p:nvSpPr>
            <p:cNvPr id="18" name="Text Box 55"/>
            <p:cNvSpPr txBox="1">
              <a:spLocks noChangeArrowheads="1"/>
            </p:cNvSpPr>
            <p:nvPr/>
          </p:nvSpPr>
          <p:spPr bwMode="auto">
            <a:xfrm>
              <a:off x="646339" y="4312954"/>
              <a:ext cx="1309996" cy="33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vertex[4]</a:t>
              </a:r>
            </a:p>
          </p:txBody>
        </p:sp>
        <p:sp>
          <p:nvSpPr>
            <p:cNvPr id="19" name="Text Box 54"/>
            <p:cNvSpPr txBox="1">
              <a:spLocks noChangeArrowheads="1"/>
            </p:cNvSpPr>
            <p:nvPr/>
          </p:nvSpPr>
          <p:spPr bwMode="auto">
            <a:xfrm>
              <a:off x="1789729" y="4871746"/>
              <a:ext cx="713979" cy="31261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10</a:t>
              </a:r>
            </a:p>
          </p:txBody>
        </p:sp>
        <p:sp>
          <p:nvSpPr>
            <p:cNvPr id="20" name="Text Box 55"/>
            <p:cNvSpPr txBox="1">
              <a:spLocks noChangeArrowheads="1"/>
            </p:cNvSpPr>
            <p:nvPr/>
          </p:nvSpPr>
          <p:spPr bwMode="auto">
            <a:xfrm>
              <a:off x="668114" y="4871746"/>
              <a:ext cx="1349372" cy="266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vertex[10]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54217" y="4586514"/>
              <a:ext cx="5373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. . 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3872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56"/>
          <p:cNvSpPr>
            <a:spLocks noChangeArrowheads="1"/>
          </p:cNvSpPr>
          <p:nvPr/>
        </p:nvSpPr>
        <p:spPr bwMode="auto">
          <a:xfrm>
            <a:off x="392346" y="3644888"/>
            <a:ext cx="1646237" cy="18478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+mj-cs"/>
              <a:sym typeface="Arial"/>
            </a:endParaRPr>
          </a:p>
        </p:txBody>
      </p:sp>
      <p:sp>
        <p:nvSpPr>
          <p:cNvPr id="27650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E5FD3FC-4113-411A-8248-D1CE6596069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j-ea"/>
                <a:cs typeface="+mj-cs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  <a:sym typeface="Arial"/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385089" y="557654"/>
            <a:ext cx="8073112" cy="666763"/>
          </a:xfrm>
        </p:spPr>
        <p:txBody>
          <a:bodyPr/>
          <a:lstStyle/>
          <a:p>
            <a:pPr algn="l" eaLnBrk="1" hangingPunct="1"/>
            <a:r>
              <a:rPr lang="en-US" sz="40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Arial"/>
              </a:rPr>
              <a:t>Adjacency Matrix </a:t>
            </a:r>
            <a:r>
              <a:rPr lang="en-US" sz="24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Arial"/>
              </a:rPr>
              <a:t>(2D-Array Representation)</a:t>
            </a:r>
            <a:endParaRPr lang="en-US" sz="4000" b="1" dirty="0">
              <a:solidFill>
                <a:srgbClr val="007FA3"/>
              </a:solidFill>
              <a:latin typeface="Times New Roman"/>
              <a:ea typeface="Times New Roman"/>
              <a:cs typeface="Times New Roman"/>
              <a:sym typeface="Arial"/>
            </a:endParaRPr>
          </a:p>
        </p:txBody>
      </p:sp>
      <p:pic>
        <p:nvPicPr>
          <p:cNvPr id="2765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1575" y="1814041"/>
            <a:ext cx="207645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578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1817798"/>
            <a:ext cx="240030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46"/>
          <p:cNvSpPr txBox="1">
            <a:spLocks noChangeArrowheads="1"/>
          </p:cNvSpPr>
          <p:nvPr/>
        </p:nvSpPr>
        <p:spPr bwMode="auto">
          <a:xfrm>
            <a:off x="385089" y="4457234"/>
            <a:ext cx="941387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rPr>
              <a:t>vertex[1]</a:t>
            </a:r>
          </a:p>
        </p:txBody>
      </p:sp>
      <p:sp>
        <p:nvSpPr>
          <p:cNvPr id="15" name="Text Box 47"/>
          <p:cNvSpPr txBox="1">
            <a:spLocks noChangeArrowheads="1"/>
          </p:cNvSpPr>
          <p:nvPr/>
        </p:nvSpPr>
        <p:spPr bwMode="auto">
          <a:xfrm>
            <a:off x="393026" y="4685834"/>
            <a:ext cx="1004888" cy="24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rPr>
              <a:t>vertex[2]</a:t>
            </a:r>
          </a:p>
        </p:txBody>
      </p:sp>
      <p:sp>
        <p:nvSpPr>
          <p:cNvPr id="16" name="Text Box 48"/>
          <p:cNvSpPr txBox="1">
            <a:spLocks noChangeArrowheads="1"/>
          </p:cNvSpPr>
          <p:nvPr/>
        </p:nvSpPr>
        <p:spPr bwMode="auto">
          <a:xfrm>
            <a:off x="393026" y="4914434"/>
            <a:ext cx="9826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rPr>
              <a:t>vertex[3]</a:t>
            </a:r>
          </a:p>
        </p:txBody>
      </p:sp>
      <p:sp>
        <p:nvSpPr>
          <p:cNvPr id="18" name="Text Box 50"/>
          <p:cNvSpPr txBox="1">
            <a:spLocks noChangeArrowheads="1"/>
          </p:cNvSpPr>
          <p:nvPr/>
        </p:nvSpPr>
        <p:spPr bwMode="auto">
          <a:xfrm>
            <a:off x="386676" y="4228634"/>
            <a:ext cx="9810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rPr>
              <a:t>vertex[0]</a:t>
            </a:r>
          </a:p>
        </p:txBody>
      </p:sp>
      <p:sp>
        <p:nvSpPr>
          <p:cNvPr id="17" name="Text Box 49"/>
          <p:cNvSpPr txBox="1">
            <a:spLocks noChangeArrowheads="1"/>
          </p:cNvSpPr>
          <p:nvPr/>
        </p:nvSpPr>
        <p:spPr bwMode="auto">
          <a:xfrm>
            <a:off x="1267739" y="4228634"/>
            <a:ext cx="547687" cy="228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rPr>
              <a:t>1</a:t>
            </a:r>
          </a:p>
        </p:txBody>
      </p:sp>
      <p:sp>
        <p:nvSpPr>
          <p:cNvPr id="19" name="Text Box 51"/>
          <p:cNvSpPr txBox="1">
            <a:spLocks noChangeArrowheads="1"/>
          </p:cNvSpPr>
          <p:nvPr/>
        </p:nvSpPr>
        <p:spPr bwMode="auto">
          <a:xfrm>
            <a:off x="1267739" y="4457234"/>
            <a:ext cx="547687" cy="228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rPr>
              <a:t>2</a:t>
            </a:r>
          </a:p>
        </p:txBody>
      </p:sp>
      <p:sp>
        <p:nvSpPr>
          <p:cNvPr id="20" name="Text Box 52"/>
          <p:cNvSpPr txBox="1">
            <a:spLocks noChangeArrowheads="1"/>
          </p:cNvSpPr>
          <p:nvPr/>
        </p:nvSpPr>
        <p:spPr bwMode="auto">
          <a:xfrm>
            <a:off x="1267739" y="4685834"/>
            <a:ext cx="547687" cy="228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rPr>
              <a:t>3</a:t>
            </a:r>
          </a:p>
        </p:txBody>
      </p:sp>
      <p:sp>
        <p:nvSpPr>
          <p:cNvPr id="21" name="Text Box 53"/>
          <p:cNvSpPr txBox="1">
            <a:spLocks noChangeArrowheads="1"/>
          </p:cNvSpPr>
          <p:nvPr/>
        </p:nvSpPr>
        <p:spPr bwMode="auto">
          <a:xfrm>
            <a:off x="1267739" y="4914434"/>
            <a:ext cx="547687" cy="228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rPr>
              <a:t>4</a:t>
            </a:r>
          </a:p>
        </p:txBody>
      </p:sp>
      <p:sp>
        <p:nvSpPr>
          <p:cNvPr id="22" name="Text Box 54"/>
          <p:cNvSpPr txBox="1">
            <a:spLocks noChangeArrowheads="1"/>
          </p:cNvSpPr>
          <p:nvPr/>
        </p:nvSpPr>
        <p:spPr bwMode="auto">
          <a:xfrm>
            <a:off x="1267739" y="5143034"/>
            <a:ext cx="547687" cy="228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rPr>
              <a:t>5</a:t>
            </a:r>
          </a:p>
        </p:txBody>
      </p:sp>
      <p:sp>
        <p:nvSpPr>
          <p:cNvPr id="23" name="Text Box 55"/>
          <p:cNvSpPr txBox="1">
            <a:spLocks noChangeArrowheads="1"/>
          </p:cNvSpPr>
          <p:nvPr/>
        </p:nvSpPr>
        <p:spPr bwMode="auto">
          <a:xfrm>
            <a:off x="385089" y="5143034"/>
            <a:ext cx="10048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rPr>
              <a:t>vertex[4]</a:t>
            </a:r>
          </a:p>
        </p:txBody>
      </p:sp>
      <p:sp>
        <p:nvSpPr>
          <p:cNvPr id="25" name="Text Box 74"/>
          <p:cNvSpPr txBox="1">
            <a:spLocks noChangeArrowheads="1"/>
          </p:cNvSpPr>
          <p:nvPr/>
        </p:nvSpPr>
        <p:spPr bwMode="auto">
          <a:xfrm>
            <a:off x="1267739" y="3858747"/>
            <a:ext cx="547687" cy="2270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+mj-cs"/>
              <a:sym typeface="Arial"/>
            </a:endParaRPr>
          </a:p>
        </p:txBody>
      </p:sp>
      <p:sp>
        <p:nvSpPr>
          <p:cNvPr id="26" name="Text Box 75"/>
          <p:cNvSpPr txBox="1">
            <a:spLocks noChangeArrowheads="1"/>
          </p:cNvSpPr>
          <p:nvPr/>
        </p:nvSpPr>
        <p:spPr bwMode="auto">
          <a:xfrm>
            <a:off x="570826" y="3860334"/>
            <a:ext cx="685800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rPr>
              <a:t>edge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69231" y="3780969"/>
            <a:ext cx="164782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0" name="Straight Arrow Connector 29"/>
          <p:cNvCxnSpPr/>
          <p:nvPr/>
        </p:nvCxnSpPr>
        <p:spPr>
          <a:xfrm>
            <a:off x="1422400" y="3962400"/>
            <a:ext cx="986971" cy="29029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780345" y="3644888"/>
            <a:ext cx="3677855" cy="1847850"/>
            <a:chOff x="4485297" y="3666662"/>
            <a:chExt cx="3677855" cy="184785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96277" y="3732893"/>
              <a:ext cx="1666875" cy="1714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AutoShape 56"/>
            <p:cNvSpPr>
              <a:spLocks noChangeArrowheads="1"/>
            </p:cNvSpPr>
            <p:nvPr/>
          </p:nvSpPr>
          <p:spPr bwMode="auto">
            <a:xfrm>
              <a:off x="4492554" y="3666662"/>
              <a:ext cx="1646237" cy="1847850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0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35" name="Text Box 46"/>
            <p:cNvSpPr txBox="1">
              <a:spLocks noChangeArrowheads="1"/>
            </p:cNvSpPr>
            <p:nvPr/>
          </p:nvSpPr>
          <p:spPr bwMode="auto">
            <a:xfrm>
              <a:off x="4485297" y="4479008"/>
              <a:ext cx="941387" cy="230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vertex[1]</a:t>
              </a:r>
            </a:p>
          </p:txBody>
        </p:sp>
        <p:sp>
          <p:nvSpPr>
            <p:cNvPr id="36" name="Text Box 47"/>
            <p:cNvSpPr txBox="1">
              <a:spLocks noChangeArrowheads="1"/>
            </p:cNvSpPr>
            <p:nvPr/>
          </p:nvSpPr>
          <p:spPr bwMode="auto">
            <a:xfrm>
              <a:off x="4493234" y="4707608"/>
              <a:ext cx="1004888" cy="242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vertex[2]</a:t>
              </a:r>
            </a:p>
          </p:txBody>
        </p:sp>
        <p:sp>
          <p:nvSpPr>
            <p:cNvPr id="37" name="Text Box 48"/>
            <p:cNvSpPr txBox="1">
              <a:spLocks noChangeArrowheads="1"/>
            </p:cNvSpPr>
            <p:nvPr/>
          </p:nvSpPr>
          <p:spPr bwMode="auto">
            <a:xfrm>
              <a:off x="4493234" y="4936208"/>
              <a:ext cx="982663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vertex[3]</a:t>
              </a:r>
            </a:p>
          </p:txBody>
        </p:sp>
        <p:sp>
          <p:nvSpPr>
            <p:cNvPr id="38" name="Text Box 50"/>
            <p:cNvSpPr txBox="1">
              <a:spLocks noChangeArrowheads="1"/>
            </p:cNvSpPr>
            <p:nvPr/>
          </p:nvSpPr>
          <p:spPr bwMode="auto">
            <a:xfrm>
              <a:off x="4486884" y="4250408"/>
              <a:ext cx="981075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vertex[0]</a:t>
              </a:r>
            </a:p>
          </p:txBody>
        </p:sp>
        <p:sp>
          <p:nvSpPr>
            <p:cNvPr id="39" name="Text Box 49"/>
            <p:cNvSpPr txBox="1">
              <a:spLocks noChangeArrowheads="1"/>
            </p:cNvSpPr>
            <p:nvPr/>
          </p:nvSpPr>
          <p:spPr bwMode="auto">
            <a:xfrm>
              <a:off x="5367947" y="4250408"/>
              <a:ext cx="547687" cy="228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0</a:t>
              </a:r>
            </a:p>
          </p:txBody>
        </p:sp>
        <p:sp>
          <p:nvSpPr>
            <p:cNvPr id="40" name="Text Box 51"/>
            <p:cNvSpPr txBox="1">
              <a:spLocks noChangeArrowheads="1"/>
            </p:cNvSpPr>
            <p:nvPr/>
          </p:nvSpPr>
          <p:spPr bwMode="auto">
            <a:xfrm>
              <a:off x="5367947" y="4479008"/>
              <a:ext cx="547687" cy="228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1</a:t>
              </a:r>
            </a:p>
          </p:txBody>
        </p:sp>
        <p:sp>
          <p:nvSpPr>
            <p:cNvPr id="41" name="Text Box 52"/>
            <p:cNvSpPr txBox="1">
              <a:spLocks noChangeArrowheads="1"/>
            </p:cNvSpPr>
            <p:nvPr/>
          </p:nvSpPr>
          <p:spPr bwMode="auto">
            <a:xfrm>
              <a:off x="5367947" y="4707608"/>
              <a:ext cx="547687" cy="228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2</a:t>
              </a:r>
            </a:p>
          </p:txBody>
        </p:sp>
        <p:sp>
          <p:nvSpPr>
            <p:cNvPr id="42" name="Text Box 53"/>
            <p:cNvSpPr txBox="1">
              <a:spLocks noChangeArrowheads="1"/>
            </p:cNvSpPr>
            <p:nvPr/>
          </p:nvSpPr>
          <p:spPr bwMode="auto">
            <a:xfrm>
              <a:off x="5367947" y="4936208"/>
              <a:ext cx="547687" cy="228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3</a:t>
              </a:r>
            </a:p>
          </p:txBody>
        </p:sp>
        <p:sp>
          <p:nvSpPr>
            <p:cNvPr id="43" name="Text Box 54"/>
            <p:cNvSpPr txBox="1">
              <a:spLocks noChangeArrowheads="1"/>
            </p:cNvSpPr>
            <p:nvPr/>
          </p:nvSpPr>
          <p:spPr bwMode="auto">
            <a:xfrm>
              <a:off x="5367947" y="5164808"/>
              <a:ext cx="547687" cy="228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4</a:t>
              </a:r>
            </a:p>
          </p:txBody>
        </p:sp>
        <p:sp>
          <p:nvSpPr>
            <p:cNvPr id="44" name="Text Box 55"/>
            <p:cNvSpPr txBox="1">
              <a:spLocks noChangeArrowheads="1"/>
            </p:cNvSpPr>
            <p:nvPr/>
          </p:nvSpPr>
          <p:spPr bwMode="auto">
            <a:xfrm>
              <a:off x="4485297" y="5164808"/>
              <a:ext cx="1004887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vertex[4]</a:t>
              </a:r>
            </a:p>
          </p:txBody>
        </p:sp>
        <p:sp>
          <p:nvSpPr>
            <p:cNvPr id="45" name="Text Box 74"/>
            <p:cNvSpPr txBox="1">
              <a:spLocks noChangeArrowheads="1"/>
            </p:cNvSpPr>
            <p:nvPr/>
          </p:nvSpPr>
          <p:spPr bwMode="auto">
            <a:xfrm>
              <a:off x="5367947" y="3880521"/>
              <a:ext cx="547687" cy="2270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46" name="Text Box 75"/>
            <p:cNvSpPr txBox="1">
              <a:spLocks noChangeArrowheads="1"/>
            </p:cNvSpPr>
            <p:nvPr/>
          </p:nvSpPr>
          <p:spPr bwMode="auto">
            <a:xfrm>
              <a:off x="4671034" y="3882108"/>
              <a:ext cx="685800" cy="225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edge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522608" y="3984174"/>
              <a:ext cx="986971" cy="29029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268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A19654-78F3-4A28-8B86-B61E62B16D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+mj-cs"/>
              <a:sym typeface="Arial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15938"/>
            <a:ext cx="8229600" cy="640556"/>
          </a:xfrm>
        </p:spPr>
        <p:txBody>
          <a:bodyPr/>
          <a:lstStyle/>
          <a:p>
            <a:pPr algn="l"/>
            <a:r>
              <a:rPr lang="en-US" sz="40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</a:rPr>
              <a:t>“Real World” Example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7825" y="1413669"/>
            <a:ext cx="8447088" cy="20748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0033CC"/>
                </a:solidFill>
              </a:rPr>
              <a:t>Vertex array </a:t>
            </a:r>
            <a:r>
              <a:rPr lang="en-US" sz="2400" dirty="0"/>
              <a:t>is an array of node references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0033CC"/>
                </a:solidFill>
              </a:rPr>
              <a:t>Edge array </a:t>
            </a:r>
            <a:r>
              <a:rPr lang="en-US" sz="2400" dirty="0"/>
              <a:t>is a two dimensional array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Called the </a:t>
            </a:r>
            <a:r>
              <a:rPr lang="en-US" sz="2000" dirty="0">
                <a:solidFill>
                  <a:srgbClr val="0033CC"/>
                </a:solidFill>
                <a:ea typeface="+mn-ea"/>
                <a:cs typeface="+mn-cs"/>
              </a:rPr>
              <a:t>adjacency matrix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rgbClr val="7030A0"/>
                </a:solidFill>
              </a:rPr>
              <a:t>0 in edge[</a:t>
            </a:r>
            <a:r>
              <a:rPr lang="en-US" sz="2000" dirty="0" err="1">
                <a:solidFill>
                  <a:srgbClr val="7030A0"/>
                </a:solidFill>
              </a:rPr>
              <a:t>i</a:t>
            </a:r>
            <a:r>
              <a:rPr lang="en-US" sz="2000" dirty="0">
                <a:solidFill>
                  <a:srgbClr val="7030A0"/>
                </a:solidFill>
              </a:rPr>
              <a:t>][j] </a:t>
            </a:r>
            <a:r>
              <a:rPr lang="en-US" sz="2000" dirty="0"/>
              <a:t>indicates no edge </a:t>
            </a:r>
            <a:r>
              <a:rPr lang="en-US" sz="2000" i="1" dirty="0"/>
              <a:t>from</a:t>
            </a:r>
            <a:r>
              <a:rPr lang="en-US" sz="2000" dirty="0"/>
              <a:t> vertex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i="1" dirty="0"/>
              <a:t>to</a:t>
            </a:r>
            <a:r>
              <a:rPr lang="en-US" sz="2000" dirty="0"/>
              <a:t> vertex j 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Symmetric for undirected graphs </a:t>
            </a:r>
          </a:p>
        </p:txBody>
      </p:sp>
      <p:sp>
        <p:nvSpPr>
          <p:cNvPr id="16400" name="Line 57"/>
          <p:cNvSpPr>
            <a:spLocks noChangeShapeType="1"/>
          </p:cNvSpPr>
          <p:nvPr/>
        </p:nvSpPr>
        <p:spPr bwMode="auto">
          <a:xfrm flipV="1">
            <a:off x="5194300" y="3929063"/>
            <a:ext cx="960438" cy="342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+mj-cs"/>
              <a:sym typeface="Arial"/>
            </a:endParaRPr>
          </a:p>
        </p:txBody>
      </p:sp>
      <p:sp>
        <p:nvSpPr>
          <p:cNvPr id="16401" name="Line 58"/>
          <p:cNvSpPr>
            <a:spLocks noChangeShapeType="1"/>
          </p:cNvSpPr>
          <p:nvPr/>
        </p:nvSpPr>
        <p:spPr bwMode="auto">
          <a:xfrm flipV="1">
            <a:off x="5194300" y="4386263"/>
            <a:ext cx="960438" cy="1127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+mj-cs"/>
              <a:sym typeface="Arial"/>
            </a:endParaRPr>
          </a:p>
        </p:txBody>
      </p:sp>
      <p:sp>
        <p:nvSpPr>
          <p:cNvPr id="16402" name="Line 59"/>
          <p:cNvSpPr>
            <a:spLocks noChangeShapeType="1"/>
          </p:cNvSpPr>
          <p:nvPr/>
        </p:nvSpPr>
        <p:spPr bwMode="auto">
          <a:xfrm>
            <a:off x="5194300" y="4729163"/>
            <a:ext cx="960438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+mj-cs"/>
              <a:sym typeface="Arial"/>
            </a:endParaRPr>
          </a:p>
        </p:txBody>
      </p:sp>
      <p:sp>
        <p:nvSpPr>
          <p:cNvPr id="16403" name="Line 60"/>
          <p:cNvSpPr>
            <a:spLocks noChangeShapeType="1"/>
          </p:cNvSpPr>
          <p:nvPr/>
        </p:nvSpPr>
        <p:spPr bwMode="auto">
          <a:xfrm>
            <a:off x="5194300" y="4957763"/>
            <a:ext cx="960438" cy="3413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+mj-cs"/>
              <a:sym typeface="Arial"/>
            </a:endParaRPr>
          </a:p>
        </p:txBody>
      </p:sp>
      <p:sp>
        <p:nvSpPr>
          <p:cNvPr id="16404" name="Line 61"/>
          <p:cNvSpPr>
            <a:spLocks noChangeShapeType="1"/>
          </p:cNvSpPr>
          <p:nvPr/>
        </p:nvSpPr>
        <p:spPr bwMode="auto">
          <a:xfrm>
            <a:off x="5194300" y="5186363"/>
            <a:ext cx="960438" cy="5715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+mj-cs"/>
              <a:sym typeface="Arial"/>
            </a:endParaRPr>
          </a:p>
        </p:txBody>
      </p:sp>
      <p:grpSp>
        <p:nvGrpSpPr>
          <p:cNvPr id="16405" name="Group 62"/>
          <p:cNvGrpSpPr>
            <a:grpSpLocks/>
          </p:cNvGrpSpPr>
          <p:nvPr/>
        </p:nvGrpSpPr>
        <p:grpSpPr bwMode="auto">
          <a:xfrm>
            <a:off x="6189663" y="4081463"/>
            <a:ext cx="1039812" cy="458787"/>
            <a:chOff x="7320" y="3592"/>
            <a:chExt cx="1138" cy="621"/>
          </a:xfrm>
        </p:grpSpPr>
        <p:sp>
          <p:nvSpPr>
            <p:cNvPr id="16438" name="Text Box 63"/>
            <p:cNvSpPr txBox="1">
              <a:spLocks noChangeArrowheads="1"/>
            </p:cNvSpPr>
            <p:nvPr/>
          </p:nvSpPr>
          <p:spPr bwMode="auto">
            <a:xfrm>
              <a:off x="7320" y="3903"/>
              <a:ext cx="1138" cy="3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New York</a:t>
              </a:r>
            </a:p>
          </p:txBody>
        </p:sp>
        <p:sp>
          <p:nvSpPr>
            <p:cNvPr id="16439" name="Text Box 64"/>
            <p:cNvSpPr txBox="1">
              <a:spLocks noChangeArrowheads="1"/>
            </p:cNvSpPr>
            <p:nvPr/>
          </p:nvSpPr>
          <p:spPr bwMode="auto">
            <a:xfrm>
              <a:off x="7320" y="3592"/>
              <a:ext cx="600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600</a:t>
              </a:r>
            </a:p>
          </p:txBody>
        </p:sp>
      </p:grpSp>
      <p:grpSp>
        <p:nvGrpSpPr>
          <p:cNvPr id="16406" name="Group 65"/>
          <p:cNvGrpSpPr>
            <a:grpSpLocks/>
          </p:cNvGrpSpPr>
          <p:nvPr/>
        </p:nvGrpSpPr>
        <p:grpSpPr bwMode="auto">
          <a:xfrm>
            <a:off x="6189663" y="4565650"/>
            <a:ext cx="1039812" cy="460375"/>
            <a:chOff x="7320" y="3592"/>
            <a:chExt cx="1138" cy="621"/>
          </a:xfrm>
        </p:grpSpPr>
        <p:sp>
          <p:nvSpPr>
            <p:cNvPr id="16436" name="Text Box 66"/>
            <p:cNvSpPr txBox="1">
              <a:spLocks noChangeArrowheads="1"/>
            </p:cNvSpPr>
            <p:nvPr/>
          </p:nvSpPr>
          <p:spPr bwMode="auto">
            <a:xfrm>
              <a:off x="7320" y="3903"/>
              <a:ext cx="1138" cy="3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Boston</a:t>
              </a:r>
            </a:p>
          </p:txBody>
        </p:sp>
        <p:sp>
          <p:nvSpPr>
            <p:cNvPr id="16437" name="Text Box 67"/>
            <p:cNvSpPr txBox="1">
              <a:spLocks noChangeArrowheads="1"/>
            </p:cNvSpPr>
            <p:nvPr/>
          </p:nvSpPr>
          <p:spPr bwMode="auto">
            <a:xfrm>
              <a:off x="7320" y="3592"/>
              <a:ext cx="600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1000</a:t>
              </a:r>
            </a:p>
          </p:txBody>
        </p:sp>
      </p:grpSp>
      <p:grpSp>
        <p:nvGrpSpPr>
          <p:cNvPr id="16407" name="Group 68"/>
          <p:cNvGrpSpPr>
            <a:grpSpLocks/>
          </p:cNvGrpSpPr>
          <p:nvPr/>
        </p:nvGrpSpPr>
        <p:grpSpPr bwMode="auto">
          <a:xfrm>
            <a:off x="6154738" y="5005388"/>
            <a:ext cx="1041400" cy="458787"/>
            <a:chOff x="7320" y="3592"/>
            <a:chExt cx="1138" cy="621"/>
          </a:xfrm>
        </p:grpSpPr>
        <p:sp>
          <p:nvSpPr>
            <p:cNvPr id="16434" name="Text Box 69"/>
            <p:cNvSpPr txBox="1">
              <a:spLocks noChangeArrowheads="1"/>
            </p:cNvSpPr>
            <p:nvPr/>
          </p:nvSpPr>
          <p:spPr bwMode="auto">
            <a:xfrm>
              <a:off x="7320" y="3903"/>
              <a:ext cx="1138" cy="3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Los Angeles</a:t>
              </a:r>
            </a:p>
          </p:txBody>
        </p:sp>
        <p:sp>
          <p:nvSpPr>
            <p:cNvPr id="16435" name="Text Box 70"/>
            <p:cNvSpPr txBox="1">
              <a:spLocks noChangeArrowheads="1"/>
            </p:cNvSpPr>
            <p:nvPr/>
          </p:nvSpPr>
          <p:spPr bwMode="auto">
            <a:xfrm>
              <a:off x="7320" y="3592"/>
              <a:ext cx="600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44</a:t>
              </a:r>
            </a:p>
          </p:txBody>
        </p:sp>
      </p:grpSp>
      <p:grpSp>
        <p:nvGrpSpPr>
          <p:cNvPr id="16408" name="Group 71"/>
          <p:cNvGrpSpPr>
            <a:grpSpLocks/>
          </p:cNvGrpSpPr>
          <p:nvPr/>
        </p:nvGrpSpPr>
        <p:grpSpPr bwMode="auto">
          <a:xfrm>
            <a:off x="6178550" y="5441950"/>
            <a:ext cx="1039813" cy="460375"/>
            <a:chOff x="7320" y="3592"/>
            <a:chExt cx="1138" cy="621"/>
          </a:xfrm>
        </p:grpSpPr>
        <p:sp>
          <p:nvSpPr>
            <p:cNvPr id="16432" name="Text Box 72"/>
            <p:cNvSpPr txBox="1">
              <a:spLocks noChangeArrowheads="1"/>
            </p:cNvSpPr>
            <p:nvPr/>
          </p:nvSpPr>
          <p:spPr bwMode="auto">
            <a:xfrm>
              <a:off x="7320" y="3903"/>
              <a:ext cx="1138" cy="3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Houston</a:t>
              </a:r>
            </a:p>
          </p:txBody>
        </p:sp>
        <p:sp>
          <p:nvSpPr>
            <p:cNvPr id="16433" name="Text Box 73"/>
            <p:cNvSpPr txBox="1">
              <a:spLocks noChangeArrowheads="1"/>
            </p:cNvSpPr>
            <p:nvPr/>
          </p:nvSpPr>
          <p:spPr bwMode="auto">
            <a:xfrm>
              <a:off x="7320" y="3592"/>
              <a:ext cx="600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300</a:t>
              </a:r>
            </a:p>
          </p:txBody>
        </p:sp>
      </p:grpSp>
      <p:sp>
        <p:nvSpPr>
          <p:cNvPr id="16411" name="AutoShape 76"/>
          <p:cNvSpPr>
            <a:spLocks/>
          </p:cNvSpPr>
          <p:nvPr/>
        </p:nvSpPr>
        <p:spPr bwMode="auto">
          <a:xfrm>
            <a:off x="1552575" y="3881438"/>
            <a:ext cx="95250" cy="1063625"/>
          </a:xfrm>
          <a:prstGeom prst="leftBracket">
            <a:avLst>
              <a:gd name="adj" fmla="val 930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+mj-cs"/>
              <a:sym typeface="Arial"/>
            </a:endParaRPr>
          </a:p>
        </p:txBody>
      </p:sp>
      <p:sp>
        <p:nvSpPr>
          <p:cNvPr id="16412" name="AutoShape 77"/>
          <p:cNvSpPr>
            <a:spLocks/>
          </p:cNvSpPr>
          <p:nvPr/>
        </p:nvSpPr>
        <p:spPr bwMode="auto">
          <a:xfrm flipH="1">
            <a:off x="2938463" y="3881438"/>
            <a:ext cx="138112" cy="1019175"/>
          </a:xfrm>
          <a:prstGeom prst="leftBracket">
            <a:avLst>
              <a:gd name="adj" fmla="val 6149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+mj-cs"/>
              <a:sym typeface="Arial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3030538" y="3644900"/>
            <a:ext cx="2328862" cy="1847850"/>
            <a:chOff x="3030538" y="3644900"/>
            <a:chExt cx="2328862" cy="1847850"/>
          </a:xfrm>
        </p:grpSpPr>
        <p:sp>
          <p:nvSpPr>
            <p:cNvPr id="16389" name="Text Box 46"/>
            <p:cNvSpPr txBox="1">
              <a:spLocks noChangeArrowheads="1"/>
            </p:cNvSpPr>
            <p:nvPr/>
          </p:nvSpPr>
          <p:spPr bwMode="auto">
            <a:xfrm>
              <a:off x="3763963" y="4384675"/>
              <a:ext cx="941387" cy="230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vertex[1]</a:t>
              </a:r>
            </a:p>
          </p:txBody>
        </p:sp>
        <p:sp>
          <p:nvSpPr>
            <p:cNvPr id="16390" name="Text Box 47"/>
            <p:cNvSpPr txBox="1">
              <a:spLocks noChangeArrowheads="1"/>
            </p:cNvSpPr>
            <p:nvPr/>
          </p:nvSpPr>
          <p:spPr bwMode="auto">
            <a:xfrm>
              <a:off x="3771900" y="4613275"/>
              <a:ext cx="1004888" cy="242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vertex[2]</a:t>
              </a:r>
            </a:p>
          </p:txBody>
        </p:sp>
        <p:sp>
          <p:nvSpPr>
            <p:cNvPr id="16391" name="Text Box 48"/>
            <p:cNvSpPr txBox="1">
              <a:spLocks noChangeArrowheads="1"/>
            </p:cNvSpPr>
            <p:nvPr/>
          </p:nvSpPr>
          <p:spPr bwMode="auto">
            <a:xfrm>
              <a:off x="3771900" y="4841875"/>
              <a:ext cx="982663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vertex[3]</a:t>
              </a:r>
            </a:p>
          </p:txBody>
        </p:sp>
        <p:sp>
          <p:nvSpPr>
            <p:cNvPr id="16392" name="Text Box 49"/>
            <p:cNvSpPr txBox="1">
              <a:spLocks noChangeArrowheads="1"/>
            </p:cNvSpPr>
            <p:nvPr/>
          </p:nvSpPr>
          <p:spPr bwMode="auto">
            <a:xfrm>
              <a:off x="4646613" y="4156075"/>
              <a:ext cx="547687" cy="228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26</a:t>
              </a:r>
            </a:p>
          </p:txBody>
        </p:sp>
        <p:sp>
          <p:nvSpPr>
            <p:cNvPr id="16393" name="Text Box 50"/>
            <p:cNvSpPr txBox="1">
              <a:spLocks noChangeArrowheads="1"/>
            </p:cNvSpPr>
            <p:nvPr/>
          </p:nvSpPr>
          <p:spPr bwMode="auto">
            <a:xfrm>
              <a:off x="3765550" y="4156075"/>
              <a:ext cx="981075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vertex[0]</a:t>
              </a:r>
            </a:p>
          </p:txBody>
        </p:sp>
        <p:sp>
          <p:nvSpPr>
            <p:cNvPr id="16394" name="Text Box 51"/>
            <p:cNvSpPr txBox="1">
              <a:spLocks noChangeArrowheads="1"/>
            </p:cNvSpPr>
            <p:nvPr/>
          </p:nvSpPr>
          <p:spPr bwMode="auto">
            <a:xfrm>
              <a:off x="4646613" y="4384675"/>
              <a:ext cx="547687" cy="228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600</a:t>
              </a:r>
            </a:p>
          </p:txBody>
        </p:sp>
        <p:sp>
          <p:nvSpPr>
            <p:cNvPr id="16395" name="Text Box 52"/>
            <p:cNvSpPr txBox="1">
              <a:spLocks noChangeArrowheads="1"/>
            </p:cNvSpPr>
            <p:nvPr/>
          </p:nvSpPr>
          <p:spPr bwMode="auto">
            <a:xfrm>
              <a:off x="4646613" y="4613275"/>
              <a:ext cx="547687" cy="228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1000</a:t>
              </a:r>
            </a:p>
          </p:txBody>
        </p:sp>
        <p:sp>
          <p:nvSpPr>
            <p:cNvPr id="16396" name="Text Box 53"/>
            <p:cNvSpPr txBox="1">
              <a:spLocks noChangeArrowheads="1"/>
            </p:cNvSpPr>
            <p:nvPr/>
          </p:nvSpPr>
          <p:spPr bwMode="auto">
            <a:xfrm>
              <a:off x="4646613" y="4841875"/>
              <a:ext cx="547687" cy="228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44</a:t>
              </a:r>
            </a:p>
          </p:txBody>
        </p:sp>
        <p:sp>
          <p:nvSpPr>
            <p:cNvPr id="16397" name="Text Box 54"/>
            <p:cNvSpPr txBox="1">
              <a:spLocks noChangeArrowheads="1"/>
            </p:cNvSpPr>
            <p:nvPr/>
          </p:nvSpPr>
          <p:spPr bwMode="auto">
            <a:xfrm>
              <a:off x="4646613" y="5070475"/>
              <a:ext cx="547687" cy="228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300</a:t>
              </a:r>
            </a:p>
          </p:txBody>
        </p:sp>
        <p:sp>
          <p:nvSpPr>
            <p:cNvPr id="16398" name="Text Box 55"/>
            <p:cNvSpPr txBox="1">
              <a:spLocks noChangeArrowheads="1"/>
            </p:cNvSpPr>
            <p:nvPr/>
          </p:nvSpPr>
          <p:spPr bwMode="auto">
            <a:xfrm>
              <a:off x="3763963" y="5070475"/>
              <a:ext cx="1004887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vertex[4]</a:t>
              </a:r>
            </a:p>
          </p:txBody>
        </p:sp>
        <p:sp>
          <p:nvSpPr>
            <p:cNvPr id="16399" name="AutoShape 56"/>
            <p:cNvSpPr>
              <a:spLocks noChangeArrowheads="1"/>
            </p:cNvSpPr>
            <p:nvPr/>
          </p:nvSpPr>
          <p:spPr bwMode="auto">
            <a:xfrm>
              <a:off x="3713163" y="3644900"/>
              <a:ext cx="1646237" cy="1847850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0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16409" name="Text Box 74"/>
            <p:cNvSpPr txBox="1">
              <a:spLocks noChangeArrowheads="1"/>
            </p:cNvSpPr>
            <p:nvPr/>
          </p:nvSpPr>
          <p:spPr bwMode="auto">
            <a:xfrm>
              <a:off x="4646613" y="3786188"/>
              <a:ext cx="547687" cy="2270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82</a:t>
              </a:r>
            </a:p>
          </p:txBody>
        </p:sp>
        <p:sp>
          <p:nvSpPr>
            <p:cNvPr id="16410" name="Text Box 75"/>
            <p:cNvSpPr txBox="1">
              <a:spLocks noChangeArrowheads="1"/>
            </p:cNvSpPr>
            <p:nvPr/>
          </p:nvSpPr>
          <p:spPr bwMode="auto">
            <a:xfrm>
              <a:off x="3949700" y="3787775"/>
              <a:ext cx="685800" cy="225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edge</a:t>
              </a:r>
            </a:p>
          </p:txBody>
        </p:sp>
        <p:sp>
          <p:nvSpPr>
            <p:cNvPr id="16413" name="Line 78"/>
            <p:cNvSpPr>
              <a:spLocks noChangeShapeType="1"/>
            </p:cNvSpPr>
            <p:nvPr/>
          </p:nvSpPr>
          <p:spPr bwMode="auto">
            <a:xfrm flipH="1" flipV="1">
              <a:off x="3030538" y="3805238"/>
              <a:ext cx="1554162" cy="190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endParaRPr>
            </a:p>
          </p:txBody>
        </p:sp>
      </p:grpSp>
      <p:sp>
        <p:nvSpPr>
          <p:cNvPr id="16414" name="Text Box 79"/>
          <p:cNvSpPr txBox="1">
            <a:spLocks noChangeArrowheads="1"/>
          </p:cNvSpPr>
          <p:nvPr/>
        </p:nvSpPr>
        <p:spPr bwMode="auto">
          <a:xfrm>
            <a:off x="1308100" y="3616325"/>
            <a:ext cx="1916113" cy="1258888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rPr>
              <a:t>   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rPr>
              <a:t>0    1    2    3    4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rPr>
              <a:t>0  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rPr>
              <a:t>0    1    0    1    1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rPr>
              <a:t>1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rPr>
              <a:t>   1    0    1    1    0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rPr>
              <a:t>2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rPr>
              <a:t>   0    1    0    0    0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rPr>
              <a:t>3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rPr>
              <a:t>   1    1    0    0    1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rPr>
              <a:t>4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rPr>
              <a:t>  1    0    0    1    0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+mj-cs"/>
              <a:sym typeface="Arial"/>
            </a:endParaRPr>
          </a:p>
        </p:txBody>
      </p:sp>
      <p:grpSp>
        <p:nvGrpSpPr>
          <p:cNvPr id="16415" name="Group 80"/>
          <p:cNvGrpSpPr>
            <a:grpSpLocks/>
          </p:cNvGrpSpPr>
          <p:nvPr/>
        </p:nvGrpSpPr>
        <p:grpSpPr bwMode="auto">
          <a:xfrm>
            <a:off x="6178550" y="3557588"/>
            <a:ext cx="1039813" cy="458787"/>
            <a:chOff x="7320" y="3592"/>
            <a:chExt cx="1138" cy="621"/>
          </a:xfrm>
        </p:grpSpPr>
        <p:sp>
          <p:nvSpPr>
            <p:cNvPr id="16430" name="Text Box 81"/>
            <p:cNvSpPr txBox="1">
              <a:spLocks noChangeArrowheads="1"/>
            </p:cNvSpPr>
            <p:nvPr/>
          </p:nvSpPr>
          <p:spPr bwMode="auto">
            <a:xfrm>
              <a:off x="7320" y="3903"/>
              <a:ext cx="1138" cy="3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Philidelphia</a:t>
              </a:r>
            </a:p>
          </p:txBody>
        </p:sp>
        <p:sp>
          <p:nvSpPr>
            <p:cNvPr id="16431" name="Text Box 82"/>
            <p:cNvSpPr txBox="1">
              <a:spLocks noChangeArrowheads="1"/>
            </p:cNvSpPr>
            <p:nvPr/>
          </p:nvSpPr>
          <p:spPr bwMode="auto">
            <a:xfrm>
              <a:off x="7320" y="3592"/>
              <a:ext cx="600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26</a:t>
              </a:r>
            </a:p>
          </p:txBody>
        </p:sp>
      </p:grpSp>
      <p:grpSp>
        <p:nvGrpSpPr>
          <p:cNvPr id="16416" name="Group 103"/>
          <p:cNvGrpSpPr>
            <a:grpSpLocks/>
          </p:cNvGrpSpPr>
          <p:nvPr/>
        </p:nvGrpSpPr>
        <p:grpSpPr bwMode="auto">
          <a:xfrm>
            <a:off x="309563" y="5045075"/>
            <a:ext cx="2825750" cy="1443038"/>
            <a:chOff x="871" y="3225"/>
            <a:chExt cx="1780" cy="909"/>
          </a:xfrm>
        </p:grpSpPr>
        <p:sp>
          <p:nvSpPr>
            <p:cNvPr id="16418" name="AutoShape 84"/>
            <p:cNvSpPr>
              <a:spLocks noChangeAspect="1" noChangeArrowheads="1"/>
            </p:cNvSpPr>
            <p:nvPr/>
          </p:nvSpPr>
          <p:spPr bwMode="auto">
            <a:xfrm>
              <a:off x="871" y="3225"/>
              <a:ext cx="1780" cy="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16419" name="Oval 85"/>
            <p:cNvSpPr>
              <a:spLocks noChangeArrowheads="1"/>
            </p:cNvSpPr>
            <p:nvPr/>
          </p:nvSpPr>
          <p:spPr bwMode="auto">
            <a:xfrm>
              <a:off x="1953" y="3338"/>
              <a:ext cx="180" cy="180"/>
            </a:xfrm>
            <a:prstGeom prst="ellipse">
              <a:avLst/>
            </a:prstGeom>
            <a:solidFill>
              <a:srgbClr val="0033CC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 1</a:t>
              </a:r>
            </a:p>
          </p:txBody>
        </p:sp>
        <p:sp>
          <p:nvSpPr>
            <p:cNvPr id="16420" name="Oval 86"/>
            <p:cNvSpPr>
              <a:spLocks noChangeArrowheads="1"/>
            </p:cNvSpPr>
            <p:nvPr/>
          </p:nvSpPr>
          <p:spPr bwMode="auto">
            <a:xfrm>
              <a:off x="1074" y="3954"/>
              <a:ext cx="180" cy="180"/>
            </a:xfrm>
            <a:prstGeom prst="ellipse">
              <a:avLst/>
            </a:prstGeom>
            <a:solidFill>
              <a:srgbClr val="0033CC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 4</a:t>
              </a:r>
            </a:p>
          </p:txBody>
        </p:sp>
        <p:sp>
          <p:nvSpPr>
            <p:cNvPr id="16421" name="Oval 87"/>
            <p:cNvSpPr>
              <a:spLocks noChangeArrowheads="1"/>
            </p:cNvSpPr>
            <p:nvPr/>
          </p:nvSpPr>
          <p:spPr bwMode="auto">
            <a:xfrm>
              <a:off x="1562" y="3608"/>
              <a:ext cx="180" cy="181"/>
            </a:xfrm>
            <a:prstGeom prst="ellipse">
              <a:avLst/>
            </a:prstGeom>
            <a:solidFill>
              <a:srgbClr val="0033CC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 0</a:t>
              </a:r>
            </a:p>
          </p:txBody>
        </p:sp>
        <p:sp>
          <p:nvSpPr>
            <p:cNvPr id="16422" name="Oval 88"/>
            <p:cNvSpPr>
              <a:spLocks noChangeArrowheads="1"/>
            </p:cNvSpPr>
            <p:nvPr/>
          </p:nvSpPr>
          <p:spPr bwMode="auto">
            <a:xfrm>
              <a:off x="2456" y="3225"/>
              <a:ext cx="181" cy="179"/>
            </a:xfrm>
            <a:prstGeom prst="ellipse">
              <a:avLst/>
            </a:prstGeom>
            <a:solidFill>
              <a:srgbClr val="0033CC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 2</a:t>
              </a:r>
            </a:p>
          </p:txBody>
        </p:sp>
        <p:sp>
          <p:nvSpPr>
            <p:cNvPr id="16423" name="Oval 89"/>
            <p:cNvSpPr>
              <a:spLocks noChangeArrowheads="1"/>
            </p:cNvSpPr>
            <p:nvPr/>
          </p:nvSpPr>
          <p:spPr bwMode="auto">
            <a:xfrm>
              <a:off x="871" y="3714"/>
              <a:ext cx="180" cy="180"/>
            </a:xfrm>
            <a:prstGeom prst="ellipse">
              <a:avLst/>
            </a:prstGeom>
            <a:solidFill>
              <a:srgbClr val="0033CC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  3</a:t>
              </a:r>
            </a:p>
          </p:txBody>
        </p:sp>
        <p:sp>
          <p:nvSpPr>
            <p:cNvPr id="16424" name="Line 90"/>
            <p:cNvSpPr>
              <a:spLocks noChangeShapeType="1"/>
            </p:cNvSpPr>
            <p:nvPr/>
          </p:nvSpPr>
          <p:spPr bwMode="auto">
            <a:xfrm flipH="1">
              <a:off x="998" y="3390"/>
              <a:ext cx="947" cy="3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16425" name="Line 91"/>
            <p:cNvSpPr>
              <a:spLocks noChangeShapeType="1"/>
            </p:cNvSpPr>
            <p:nvPr/>
          </p:nvSpPr>
          <p:spPr bwMode="auto">
            <a:xfrm flipV="1">
              <a:off x="2148" y="3338"/>
              <a:ext cx="300" cy="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16426" name="Line 92"/>
            <p:cNvSpPr>
              <a:spLocks noChangeShapeType="1"/>
            </p:cNvSpPr>
            <p:nvPr/>
          </p:nvSpPr>
          <p:spPr bwMode="auto">
            <a:xfrm flipV="1">
              <a:off x="1044" y="3706"/>
              <a:ext cx="518" cy="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16427" name="Line 93"/>
            <p:cNvSpPr>
              <a:spLocks noChangeShapeType="1"/>
            </p:cNvSpPr>
            <p:nvPr/>
          </p:nvSpPr>
          <p:spPr bwMode="auto">
            <a:xfrm flipH="1">
              <a:off x="1239" y="3780"/>
              <a:ext cx="323" cy="22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16428" name="Line 94"/>
            <p:cNvSpPr>
              <a:spLocks noChangeShapeType="1"/>
            </p:cNvSpPr>
            <p:nvPr/>
          </p:nvSpPr>
          <p:spPr bwMode="auto">
            <a:xfrm flipH="1">
              <a:off x="1711" y="3435"/>
              <a:ext cx="240" cy="20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16429" name="Line 100"/>
            <p:cNvSpPr>
              <a:spLocks noChangeShapeType="1"/>
            </p:cNvSpPr>
            <p:nvPr/>
          </p:nvSpPr>
          <p:spPr bwMode="auto">
            <a:xfrm flipH="1" flipV="1">
              <a:off x="1040" y="3876"/>
              <a:ext cx="68" cy="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6059309"/>
      </p:ext>
    </p:extLst>
  </p:cSld>
  <p:clrMapOvr>
    <a:masterClrMapping/>
  </p:clrMapOvr>
  <p:transition advClick="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/>
          <p:cNvSpPr txBox="1">
            <a:spLocks noGrp="1"/>
          </p:cNvSpPr>
          <p:nvPr>
            <p:ph type="title"/>
          </p:nvPr>
        </p:nvSpPr>
        <p:spPr>
          <a:xfrm>
            <a:off x="249435" y="140676"/>
            <a:ext cx="8513565" cy="807816"/>
          </a:xfrm>
          <a:prstGeom prst="rect">
            <a:avLst/>
          </a:prstGeom>
        </p:spPr>
        <p:txBody>
          <a:bodyPr>
            <a:noAutofit/>
          </a:bodyPr>
          <a:lstStyle>
            <a:lvl1pPr defTabSz="448055">
              <a:defRPr sz="2156"/>
            </a:lvl1pPr>
          </a:lstStyle>
          <a:p>
            <a:r>
              <a:rPr lang="en-US" sz="4000" dirty="0"/>
              <a:t>Another Example</a:t>
            </a:r>
            <a:endParaRPr sz="4000" dirty="0"/>
          </a:p>
        </p:txBody>
      </p:sp>
      <p:pic>
        <p:nvPicPr>
          <p:cNvPr id="54" name="A diagram displays a graph and an adjacent matrix.&#10;&#10;Picture 1" descr="A diagram displays a graph and an adjacent matrix.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9435" y="1163790"/>
            <a:ext cx="3788312" cy="4311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A diagram displays a graph and an adjacent matrix.&#10;&#10;Picture 1" descr="A diagram displays a graph and an adjacent matrix.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61163" y="1163790"/>
            <a:ext cx="4301837" cy="47651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829" y="161571"/>
            <a:ext cx="8237638" cy="81604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</a:rPr>
              <a:t>Activity | Take Home </a:t>
            </a:r>
          </a:p>
        </p:txBody>
      </p:sp>
      <p:sp>
        <p:nvSpPr>
          <p:cNvPr id="16411" name="AutoShape 76"/>
          <p:cNvSpPr>
            <a:spLocks/>
          </p:cNvSpPr>
          <p:nvPr/>
        </p:nvSpPr>
        <p:spPr bwMode="auto">
          <a:xfrm>
            <a:off x="5010142" y="4189059"/>
            <a:ext cx="95250" cy="1063625"/>
          </a:xfrm>
          <a:prstGeom prst="leftBracket">
            <a:avLst>
              <a:gd name="adj" fmla="val 930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Helvetica"/>
              <a:sym typeface="Arial"/>
            </a:endParaRPr>
          </a:p>
        </p:txBody>
      </p:sp>
      <p:sp>
        <p:nvSpPr>
          <p:cNvPr id="16412" name="AutoShape 77"/>
          <p:cNvSpPr>
            <a:spLocks/>
          </p:cNvSpPr>
          <p:nvPr/>
        </p:nvSpPr>
        <p:spPr bwMode="auto">
          <a:xfrm flipH="1">
            <a:off x="6396030" y="4189059"/>
            <a:ext cx="138112" cy="1019175"/>
          </a:xfrm>
          <a:prstGeom prst="leftBracket">
            <a:avLst>
              <a:gd name="adj" fmla="val 6149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Helvetica"/>
              <a:sym typeface="Arial"/>
            </a:endParaRPr>
          </a:p>
        </p:txBody>
      </p:sp>
      <p:grpSp>
        <p:nvGrpSpPr>
          <p:cNvPr id="16416" name="Group 103"/>
          <p:cNvGrpSpPr>
            <a:grpSpLocks/>
          </p:cNvGrpSpPr>
          <p:nvPr/>
        </p:nvGrpSpPr>
        <p:grpSpPr bwMode="auto">
          <a:xfrm>
            <a:off x="1413496" y="2746021"/>
            <a:ext cx="2825750" cy="1443038"/>
            <a:chOff x="871" y="3225"/>
            <a:chExt cx="1780" cy="909"/>
          </a:xfrm>
        </p:grpSpPr>
        <p:sp>
          <p:nvSpPr>
            <p:cNvPr id="16418" name="AutoShape 84"/>
            <p:cNvSpPr>
              <a:spLocks noChangeAspect="1" noChangeArrowheads="1"/>
            </p:cNvSpPr>
            <p:nvPr/>
          </p:nvSpPr>
          <p:spPr bwMode="auto">
            <a:xfrm>
              <a:off x="871" y="3225"/>
              <a:ext cx="1780" cy="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Helvetica"/>
                <a:sym typeface="Arial"/>
              </a:endParaRPr>
            </a:p>
          </p:txBody>
        </p:sp>
        <p:sp>
          <p:nvSpPr>
            <p:cNvPr id="16419" name="Oval 85"/>
            <p:cNvSpPr>
              <a:spLocks noChangeArrowheads="1"/>
            </p:cNvSpPr>
            <p:nvPr/>
          </p:nvSpPr>
          <p:spPr bwMode="auto">
            <a:xfrm>
              <a:off x="1953" y="3338"/>
              <a:ext cx="180" cy="180"/>
            </a:xfrm>
            <a:prstGeom prst="ellipse">
              <a:avLst/>
            </a:prstGeom>
            <a:solidFill>
              <a:srgbClr val="0033CC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 1</a:t>
              </a:r>
            </a:p>
          </p:txBody>
        </p:sp>
        <p:sp>
          <p:nvSpPr>
            <p:cNvPr id="16420" name="Oval 86"/>
            <p:cNvSpPr>
              <a:spLocks noChangeArrowheads="1"/>
            </p:cNvSpPr>
            <p:nvPr/>
          </p:nvSpPr>
          <p:spPr bwMode="auto">
            <a:xfrm>
              <a:off x="1074" y="3954"/>
              <a:ext cx="180" cy="180"/>
            </a:xfrm>
            <a:prstGeom prst="ellipse">
              <a:avLst/>
            </a:prstGeom>
            <a:solidFill>
              <a:srgbClr val="0033CC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 4</a:t>
              </a:r>
            </a:p>
          </p:txBody>
        </p:sp>
        <p:sp>
          <p:nvSpPr>
            <p:cNvPr id="16421" name="Oval 87"/>
            <p:cNvSpPr>
              <a:spLocks noChangeArrowheads="1"/>
            </p:cNvSpPr>
            <p:nvPr/>
          </p:nvSpPr>
          <p:spPr bwMode="auto">
            <a:xfrm>
              <a:off x="1562" y="3608"/>
              <a:ext cx="180" cy="181"/>
            </a:xfrm>
            <a:prstGeom prst="ellipse">
              <a:avLst/>
            </a:prstGeom>
            <a:solidFill>
              <a:srgbClr val="0033CC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 0</a:t>
              </a:r>
            </a:p>
          </p:txBody>
        </p:sp>
        <p:sp>
          <p:nvSpPr>
            <p:cNvPr id="16422" name="Oval 88"/>
            <p:cNvSpPr>
              <a:spLocks noChangeArrowheads="1"/>
            </p:cNvSpPr>
            <p:nvPr/>
          </p:nvSpPr>
          <p:spPr bwMode="auto">
            <a:xfrm>
              <a:off x="2456" y="3225"/>
              <a:ext cx="181" cy="179"/>
            </a:xfrm>
            <a:prstGeom prst="ellipse">
              <a:avLst/>
            </a:prstGeom>
            <a:solidFill>
              <a:srgbClr val="0033CC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 2</a:t>
              </a:r>
            </a:p>
          </p:txBody>
        </p:sp>
        <p:sp>
          <p:nvSpPr>
            <p:cNvPr id="16423" name="Oval 89"/>
            <p:cNvSpPr>
              <a:spLocks noChangeArrowheads="1"/>
            </p:cNvSpPr>
            <p:nvPr/>
          </p:nvSpPr>
          <p:spPr bwMode="auto">
            <a:xfrm>
              <a:off x="871" y="3714"/>
              <a:ext cx="180" cy="180"/>
            </a:xfrm>
            <a:prstGeom prst="ellipse">
              <a:avLst/>
            </a:prstGeom>
            <a:solidFill>
              <a:srgbClr val="0033CC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  3</a:t>
              </a:r>
            </a:p>
          </p:txBody>
        </p:sp>
        <p:sp>
          <p:nvSpPr>
            <p:cNvPr id="16424" name="Line 90"/>
            <p:cNvSpPr>
              <a:spLocks noChangeShapeType="1"/>
            </p:cNvSpPr>
            <p:nvPr/>
          </p:nvSpPr>
          <p:spPr bwMode="auto">
            <a:xfrm flipH="1">
              <a:off x="998" y="3390"/>
              <a:ext cx="947" cy="3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Helvetica"/>
                <a:sym typeface="Arial"/>
              </a:endParaRPr>
            </a:p>
          </p:txBody>
        </p:sp>
        <p:sp>
          <p:nvSpPr>
            <p:cNvPr id="16425" name="Line 91"/>
            <p:cNvSpPr>
              <a:spLocks noChangeShapeType="1"/>
            </p:cNvSpPr>
            <p:nvPr/>
          </p:nvSpPr>
          <p:spPr bwMode="auto">
            <a:xfrm flipV="1">
              <a:off x="2148" y="3338"/>
              <a:ext cx="300" cy="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Helvetica"/>
                <a:sym typeface="Arial"/>
              </a:endParaRPr>
            </a:p>
          </p:txBody>
        </p:sp>
        <p:sp>
          <p:nvSpPr>
            <p:cNvPr id="16426" name="Line 92"/>
            <p:cNvSpPr>
              <a:spLocks noChangeShapeType="1"/>
            </p:cNvSpPr>
            <p:nvPr/>
          </p:nvSpPr>
          <p:spPr bwMode="auto">
            <a:xfrm flipV="1">
              <a:off x="1044" y="3706"/>
              <a:ext cx="518" cy="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Helvetica"/>
                <a:sym typeface="Arial"/>
              </a:endParaRPr>
            </a:p>
          </p:txBody>
        </p:sp>
        <p:sp>
          <p:nvSpPr>
            <p:cNvPr id="16427" name="Line 93"/>
            <p:cNvSpPr>
              <a:spLocks noChangeShapeType="1"/>
            </p:cNvSpPr>
            <p:nvPr/>
          </p:nvSpPr>
          <p:spPr bwMode="auto">
            <a:xfrm flipH="1">
              <a:off x="1239" y="3780"/>
              <a:ext cx="323" cy="22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Helvetica"/>
                <a:sym typeface="Arial"/>
              </a:endParaRPr>
            </a:p>
          </p:txBody>
        </p:sp>
        <p:sp>
          <p:nvSpPr>
            <p:cNvPr id="16428" name="Line 94"/>
            <p:cNvSpPr>
              <a:spLocks noChangeShapeType="1"/>
            </p:cNvSpPr>
            <p:nvPr/>
          </p:nvSpPr>
          <p:spPr bwMode="auto">
            <a:xfrm flipH="1">
              <a:off x="1711" y="3435"/>
              <a:ext cx="240" cy="20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Helvetica"/>
                <a:sym typeface="Arial"/>
              </a:endParaRPr>
            </a:p>
          </p:txBody>
        </p:sp>
        <p:sp>
          <p:nvSpPr>
            <p:cNvPr id="16429" name="Line 100"/>
            <p:cNvSpPr>
              <a:spLocks noChangeShapeType="1"/>
            </p:cNvSpPr>
            <p:nvPr/>
          </p:nvSpPr>
          <p:spPr bwMode="auto">
            <a:xfrm flipH="1" flipV="1">
              <a:off x="1040" y="3876"/>
              <a:ext cx="68" cy="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Helvetica"/>
                <a:sym typeface="Arial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33829" y="1100567"/>
            <a:ext cx="83783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Derive the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adjacency matrix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 the following graph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2641155"/>
      </p:ext>
    </p:extLst>
  </p:cSld>
  <p:clrMapOvr>
    <a:masterClrMapping/>
  </p:clrMapOvr>
  <p:transition advClick="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5039582" y="4839666"/>
            <a:ext cx="2133600" cy="368301"/>
          </a:xfrm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A19654-78F3-4A28-8B86-B61E62B16D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Helvetica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Helvetica"/>
              <a:sym typeface="Arial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258233" y="161571"/>
            <a:ext cx="8513234" cy="81604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</a:rPr>
              <a:t>Activity | Solution </a:t>
            </a:r>
          </a:p>
        </p:txBody>
      </p:sp>
      <p:sp>
        <p:nvSpPr>
          <p:cNvPr id="16400" name="Line 57"/>
          <p:cNvSpPr>
            <a:spLocks noChangeShapeType="1"/>
          </p:cNvSpPr>
          <p:nvPr/>
        </p:nvSpPr>
        <p:spPr bwMode="auto">
          <a:xfrm flipV="1">
            <a:off x="5814282" y="2596529"/>
            <a:ext cx="960438" cy="342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Helvetica"/>
              <a:sym typeface="Arial"/>
            </a:endParaRPr>
          </a:p>
        </p:txBody>
      </p:sp>
      <p:sp>
        <p:nvSpPr>
          <p:cNvPr id="16401" name="Line 58"/>
          <p:cNvSpPr>
            <a:spLocks noChangeShapeType="1"/>
          </p:cNvSpPr>
          <p:nvPr/>
        </p:nvSpPr>
        <p:spPr bwMode="auto">
          <a:xfrm flipV="1">
            <a:off x="5814282" y="3053729"/>
            <a:ext cx="960438" cy="1127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Helvetica"/>
              <a:sym typeface="Arial"/>
            </a:endParaRPr>
          </a:p>
        </p:txBody>
      </p:sp>
      <p:sp>
        <p:nvSpPr>
          <p:cNvPr id="16402" name="Line 59"/>
          <p:cNvSpPr>
            <a:spLocks noChangeShapeType="1"/>
          </p:cNvSpPr>
          <p:nvPr/>
        </p:nvSpPr>
        <p:spPr bwMode="auto">
          <a:xfrm>
            <a:off x="5814282" y="3396629"/>
            <a:ext cx="960438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Helvetica"/>
              <a:sym typeface="Arial"/>
            </a:endParaRPr>
          </a:p>
        </p:txBody>
      </p:sp>
      <p:sp>
        <p:nvSpPr>
          <p:cNvPr id="16403" name="Line 60"/>
          <p:cNvSpPr>
            <a:spLocks noChangeShapeType="1"/>
          </p:cNvSpPr>
          <p:nvPr/>
        </p:nvSpPr>
        <p:spPr bwMode="auto">
          <a:xfrm>
            <a:off x="5814282" y="3625229"/>
            <a:ext cx="960438" cy="3413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Helvetica"/>
              <a:sym typeface="Arial"/>
            </a:endParaRPr>
          </a:p>
        </p:txBody>
      </p:sp>
      <p:sp>
        <p:nvSpPr>
          <p:cNvPr id="16404" name="Line 61"/>
          <p:cNvSpPr>
            <a:spLocks noChangeShapeType="1"/>
          </p:cNvSpPr>
          <p:nvPr/>
        </p:nvSpPr>
        <p:spPr bwMode="auto">
          <a:xfrm>
            <a:off x="5814282" y="3853829"/>
            <a:ext cx="960438" cy="5715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Helvetica"/>
              <a:sym typeface="Arial"/>
            </a:endParaRPr>
          </a:p>
        </p:txBody>
      </p:sp>
      <p:grpSp>
        <p:nvGrpSpPr>
          <p:cNvPr id="16405" name="Group 62"/>
          <p:cNvGrpSpPr>
            <a:grpSpLocks/>
          </p:cNvGrpSpPr>
          <p:nvPr/>
        </p:nvGrpSpPr>
        <p:grpSpPr bwMode="auto">
          <a:xfrm>
            <a:off x="6809645" y="2748929"/>
            <a:ext cx="1039812" cy="458787"/>
            <a:chOff x="7320" y="3592"/>
            <a:chExt cx="1138" cy="621"/>
          </a:xfrm>
        </p:grpSpPr>
        <p:sp>
          <p:nvSpPr>
            <p:cNvPr id="16438" name="Text Box 63"/>
            <p:cNvSpPr txBox="1">
              <a:spLocks noChangeArrowheads="1"/>
            </p:cNvSpPr>
            <p:nvPr/>
          </p:nvSpPr>
          <p:spPr bwMode="auto">
            <a:xfrm>
              <a:off x="7320" y="3903"/>
              <a:ext cx="1138" cy="3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New York</a:t>
              </a:r>
            </a:p>
          </p:txBody>
        </p:sp>
        <p:sp>
          <p:nvSpPr>
            <p:cNvPr id="16439" name="Text Box 64"/>
            <p:cNvSpPr txBox="1">
              <a:spLocks noChangeArrowheads="1"/>
            </p:cNvSpPr>
            <p:nvPr/>
          </p:nvSpPr>
          <p:spPr bwMode="auto">
            <a:xfrm>
              <a:off x="7320" y="3592"/>
              <a:ext cx="600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600</a:t>
              </a:r>
            </a:p>
          </p:txBody>
        </p:sp>
      </p:grpSp>
      <p:grpSp>
        <p:nvGrpSpPr>
          <p:cNvPr id="16406" name="Group 65"/>
          <p:cNvGrpSpPr>
            <a:grpSpLocks/>
          </p:cNvGrpSpPr>
          <p:nvPr/>
        </p:nvGrpSpPr>
        <p:grpSpPr bwMode="auto">
          <a:xfrm>
            <a:off x="6809645" y="3233116"/>
            <a:ext cx="1039812" cy="460375"/>
            <a:chOff x="7320" y="3592"/>
            <a:chExt cx="1138" cy="621"/>
          </a:xfrm>
        </p:grpSpPr>
        <p:sp>
          <p:nvSpPr>
            <p:cNvPr id="16436" name="Text Box 66"/>
            <p:cNvSpPr txBox="1">
              <a:spLocks noChangeArrowheads="1"/>
            </p:cNvSpPr>
            <p:nvPr/>
          </p:nvSpPr>
          <p:spPr bwMode="auto">
            <a:xfrm>
              <a:off x="7320" y="3903"/>
              <a:ext cx="1138" cy="3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Boston</a:t>
              </a:r>
            </a:p>
          </p:txBody>
        </p:sp>
        <p:sp>
          <p:nvSpPr>
            <p:cNvPr id="16437" name="Text Box 67"/>
            <p:cNvSpPr txBox="1">
              <a:spLocks noChangeArrowheads="1"/>
            </p:cNvSpPr>
            <p:nvPr/>
          </p:nvSpPr>
          <p:spPr bwMode="auto">
            <a:xfrm>
              <a:off x="7320" y="3592"/>
              <a:ext cx="600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1000</a:t>
              </a:r>
            </a:p>
          </p:txBody>
        </p:sp>
      </p:grpSp>
      <p:grpSp>
        <p:nvGrpSpPr>
          <p:cNvPr id="16407" name="Group 68"/>
          <p:cNvGrpSpPr>
            <a:grpSpLocks/>
          </p:cNvGrpSpPr>
          <p:nvPr/>
        </p:nvGrpSpPr>
        <p:grpSpPr bwMode="auto">
          <a:xfrm>
            <a:off x="6774720" y="3672854"/>
            <a:ext cx="1041400" cy="458787"/>
            <a:chOff x="7320" y="3592"/>
            <a:chExt cx="1138" cy="621"/>
          </a:xfrm>
        </p:grpSpPr>
        <p:sp>
          <p:nvSpPr>
            <p:cNvPr id="16434" name="Text Box 69"/>
            <p:cNvSpPr txBox="1">
              <a:spLocks noChangeArrowheads="1"/>
            </p:cNvSpPr>
            <p:nvPr/>
          </p:nvSpPr>
          <p:spPr bwMode="auto">
            <a:xfrm>
              <a:off x="7320" y="3903"/>
              <a:ext cx="1138" cy="3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Los Angeles</a:t>
              </a:r>
            </a:p>
          </p:txBody>
        </p:sp>
        <p:sp>
          <p:nvSpPr>
            <p:cNvPr id="16435" name="Text Box 70"/>
            <p:cNvSpPr txBox="1">
              <a:spLocks noChangeArrowheads="1"/>
            </p:cNvSpPr>
            <p:nvPr/>
          </p:nvSpPr>
          <p:spPr bwMode="auto">
            <a:xfrm>
              <a:off x="7320" y="3592"/>
              <a:ext cx="600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44</a:t>
              </a:r>
            </a:p>
          </p:txBody>
        </p:sp>
      </p:grpSp>
      <p:grpSp>
        <p:nvGrpSpPr>
          <p:cNvPr id="16408" name="Group 71"/>
          <p:cNvGrpSpPr>
            <a:grpSpLocks/>
          </p:cNvGrpSpPr>
          <p:nvPr/>
        </p:nvGrpSpPr>
        <p:grpSpPr bwMode="auto">
          <a:xfrm>
            <a:off x="6798532" y="4109416"/>
            <a:ext cx="1039813" cy="460375"/>
            <a:chOff x="7320" y="3592"/>
            <a:chExt cx="1138" cy="621"/>
          </a:xfrm>
        </p:grpSpPr>
        <p:sp>
          <p:nvSpPr>
            <p:cNvPr id="16432" name="Text Box 72"/>
            <p:cNvSpPr txBox="1">
              <a:spLocks noChangeArrowheads="1"/>
            </p:cNvSpPr>
            <p:nvPr/>
          </p:nvSpPr>
          <p:spPr bwMode="auto">
            <a:xfrm>
              <a:off x="7320" y="3903"/>
              <a:ext cx="1138" cy="3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Houston</a:t>
              </a:r>
            </a:p>
          </p:txBody>
        </p:sp>
        <p:sp>
          <p:nvSpPr>
            <p:cNvPr id="16433" name="Text Box 73"/>
            <p:cNvSpPr txBox="1">
              <a:spLocks noChangeArrowheads="1"/>
            </p:cNvSpPr>
            <p:nvPr/>
          </p:nvSpPr>
          <p:spPr bwMode="auto">
            <a:xfrm>
              <a:off x="7320" y="3592"/>
              <a:ext cx="600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300</a:t>
              </a:r>
            </a:p>
          </p:txBody>
        </p:sp>
      </p:grpSp>
      <p:sp>
        <p:nvSpPr>
          <p:cNvPr id="16411" name="AutoShape 76"/>
          <p:cNvSpPr>
            <a:spLocks/>
          </p:cNvSpPr>
          <p:nvPr/>
        </p:nvSpPr>
        <p:spPr bwMode="auto">
          <a:xfrm>
            <a:off x="2172557" y="2548904"/>
            <a:ext cx="95250" cy="1063625"/>
          </a:xfrm>
          <a:prstGeom prst="leftBracket">
            <a:avLst>
              <a:gd name="adj" fmla="val 930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Helvetica"/>
              <a:sym typeface="Arial"/>
            </a:endParaRPr>
          </a:p>
        </p:txBody>
      </p:sp>
      <p:sp>
        <p:nvSpPr>
          <p:cNvPr id="16412" name="AutoShape 77"/>
          <p:cNvSpPr>
            <a:spLocks/>
          </p:cNvSpPr>
          <p:nvPr/>
        </p:nvSpPr>
        <p:spPr bwMode="auto">
          <a:xfrm flipH="1">
            <a:off x="3558445" y="2548904"/>
            <a:ext cx="138112" cy="1019175"/>
          </a:xfrm>
          <a:prstGeom prst="leftBracket">
            <a:avLst>
              <a:gd name="adj" fmla="val 6149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Helvetica"/>
              <a:sym typeface="Arial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3650520" y="2312366"/>
            <a:ext cx="2328862" cy="1847850"/>
            <a:chOff x="3030538" y="3644900"/>
            <a:chExt cx="2328862" cy="1847850"/>
          </a:xfrm>
        </p:grpSpPr>
        <p:sp>
          <p:nvSpPr>
            <p:cNvPr id="16389" name="Text Box 46"/>
            <p:cNvSpPr txBox="1">
              <a:spLocks noChangeArrowheads="1"/>
            </p:cNvSpPr>
            <p:nvPr/>
          </p:nvSpPr>
          <p:spPr bwMode="auto">
            <a:xfrm>
              <a:off x="3763963" y="4384675"/>
              <a:ext cx="941387" cy="230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vertex[1]</a:t>
              </a:r>
            </a:p>
          </p:txBody>
        </p:sp>
        <p:sp>
          <p:nvSpPr>
            <p:cNvPr id="16390" name="Text Box 47"/>
            <p:cNvSpPr txBox="1">
              <a:spLocks noChangeArrowheads="1"/>
            </p:cNvSpPr>
            <p:nvPr/>
          </p:nvSpPr>
          <p:spPr bwMode="auto">
            <a:xfrm>
              <a:off x="3771900" y="4613275"/>
              <a:ext cx="1004888" cy="242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vertex[2]</a:t>
              </a:r>
            </a:p>
          </p:txBody>
        </p:sp>
        <p:sp>
          <p:nvSpPr>
            <p:cNvPr id="16391" name="Text Box 48"/>
            <p:cNvSpPr txBox="1">
              <a:spLocks noChangeArrowheads="1"/>
            </p:cNvSpPr>
            <p:nvPr/>
          </p:nvSpPr>
          <p:spPr bwMode="auto">
            <a:xfrm>
              <a:off x="3771900" y="4841875"/>
              <a:ext cx="982663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vertex[3]</a:t>
              </a:r>
            </a:p>
          </p:txBody>
        </p:sp>
        <p:sp>
          <p:nvSpPr>
            <p:cNvPr id="16392" name="Text Box 49"/>
            <p:cNvSpPr txBox="1">
              <a:spLocks noChangeArrowheads="1"/>
            </p:cNvSpPr>
            <p:nvPr/>
          </p:nvSpPr>
          <p:spPr bwMode="auto">
            <a:xfrm>
              <a:off x="4646613" y="4156075"/>
              <a:ext cx="547687" cy="228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26</a:t>
              </a:r>
            </a:p>
          </p:txBody>
        </p:sp>
        <p:sp>
          <p:nvSpPr>
            <p:cNvPr id="16393" name="Text Box 50"/>
            <p:cNvSpPr txBox="1">
              <a:spLocks noChangeArrowheads="1"/>
            </p:cNvSpPr>
            <p:nvPr/>
          </p:nvSpPr>
          <p:spPr bwMode="auto">
            <a:xfrm>
              <a:off x="3765550" y="4156075"/>
              <a:ext cx="981075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vertex[0]</a:t>
              </a:r>
            </a:p>
          </p:txBody>
        </p:sp>
        <p:sp>
          <p:nvSpPr>
            <p:cNvPr id="16394" name="Text Box 51"/>
            <p:cNvSpPr txBox="1">
              <a:spLocks noChangeArrowheads="1"/>
            </p:cNvSpPr>
            <p:nvPr/>
          </p:nvSpPr>
          <p:spPr bwMode="auto">
            <a:xfrm>
              <a:off x="4646613" y="4384675"/>
              <a:ext cx="547687" cy="228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600</a:t>
              </a:r>
            </a:p>
          </p:txBody>
        </p:sp>
        <p:sp>
          <p:nvSpPr>
            <p:cNvPr id="16395" name="Text Box 52"/>
            <p:cNvSpPr txBox="1">
              <a:spLocks noChangeArrowheads="1"/>
            </p:cNvSpPr>
            <p:nvPr/>
          </p:nvSpPr>
          <p:spPr bwMode="auto">
            <a:xfrm>
              <a:off x="4646613" y="4613275"/>
              <a:ext cx="547687" cy="228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1000</a:t>
              </a:r>
            </a:p>
          </p:txBody>
        </p:sp>
        <p:sp>
          <p:nvSpPr>
            <p:cNvPr id="16396" name="Text Box 53"/>
            <p:cNvSpPr txBox="1">
              <a:spLocks noChangeArrowheads="1"/>
            </p:cNvSpPr>
            <p:nvPr/>
          </p:nvSpPr>
          <p:spPr bwMode="auto">
            <a:xfrm>
              <a:off x="4646613" y="4841875"/>
              <a:ext cx="547687" cy="228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44</a:t>
              </a:r>
            </a:p>
          </p:txBody>
        </p:sp>
        <p:sp>
          <p:nvSpPr>
            <p:cNvPr id="16397" name="Text Box 54"/>
            <p:cNvSpPr txBox="1">
              <a:spLocks noChangeArrowheads="1"/>
            </p:cNvSpPr>
            <p:nvPr/>
          </p:nvSpPr>
          <p:spPr bwMode="auto">
            <a:xfrm>
              <a:off x="4646613" y="5070475"/>
              <a:ext cx="547687" cy="228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300</a:t>
              </a:r>
            </a:p>
          </p:txBody>
        </p:sp>
        <p:sp>
          <p:nvSpPr>
            <p:cNvPr id="16398" name="Text Box 55"/>
            <p:cNvSpPr txBox="1">
              <a:spLocks noChangeArrowheads="1"/>
            </p:cNvSpPr>
            <p:nvPr/>
          </p:nvSpPr>
          <p:spPr bwMode="auto">
            <a:xfrm>
              <a:off x="3763963" y="5070475"/>
              <a:ext cx="1004887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vertex[4]</a:t>
              </a:r>
            </a:p>
          </p:txBody>
        </p:sp>
        <p:sp>
          <p:nvSpPr>
            <p:cNvPr id="16399" name="AutoShape 56"/>
            <p:cNvSpPr>
              <a:spLocks noChangeArrowheads="1"/>
            </p:cNvSpPr>
            <p:nvPr/>
          </p:nvSpPr>
          <p:spPr bwMode="auto">
            <a:xfrm>
              <a:off x="3713163" y="3644900"/>
              <a:ext cx="1646237" cy="1847850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0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Helvetica"/>
                <a:sym typeface="Arial"/>
              </a:endParaRPr>
            </a:p>
          </p:txBody>
        </p:sp>
        <p:sp>
          <p:nvSpPr>
            <p:cNvPr id="16409" name="Text Box 74"/>
            <p:cNvSpPr txBox="1">
              <a:spLocks noChangeArrowheads="1"/>
            </p:cNvSpPr>
            <p:nvPr/>
          </p:nvSpPr>
          <p:spPr bwMode="auto">
            <a:xfrm>
              <a:off x="4646613" y="3786188"/>
              <a:ext cx="547687" cy="2270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82</a:t>
              </a:r>
            </a:p>
          </p:txBody>
        </p:sp>
        <p:sp>
          <p:nvSpPr>
            <p:cNvPr id="16410" name="Text Box 75"/>
            <p:cNvSpPr txBox="1">
              <a:spLocks noChangeArrowheads="1"/>
            </p:cNvSpPr>
            <p:nvPr/>
          </p:nvSpPr>
          <p:spPr bwMode="auto">
            <a:xfrm>
              <a:off x="3949700" y="3787775"/>
              <a:ext cx="685800" cy="225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edge</a:t>
              </a:r>
            </a:p>
          </p:txBody>
        </p:sp>
        <p:sp>
          <p:nvSpPr>
            <p:cNvPr id="16413" name="Line 78"/>
            <p:cNvSpPr>
              <a:spLocks noChangeShapeType="1"/>
            </p:cNvSpPr>
            <p:nvPr/>
          </p:nvSpPr>
          <p:spPr bwMode="auto">
            <a:xfrm flipH="1" flipV="1">
              <a:off x="3030538" y="3805238"/>
              <a:ext cx="1554162" cy="190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Helvetica"/>
                <a:sym typeface="Arial"/>
              </a:endParaRPr>
            </a:p>
          </p:txBody>
        </p:sp>
      </p:grpSp>
      <p:sp>
        <p:nvSpPr>
          <p:cNvPr id="16414" name="Text Box 79"/>
          <p:cNvSpPr txBox="1">
            <a:spLocks noChangeArrowheads="1"/>
          </p:cNvSpPr>
          <p:nvPr/>
        </p:nvSpPr>
        <p:spPr bwMode="auto">
          <a:xfrm>
            <a:off x="1928082" y="2283791"/>
            <a:ext cx="1916113" cy="1258888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Helvetica"/>
                <a:sym typeface="Arial"/>
              </a:rPr>
              <a:t>   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Helvetica"/>
                <a:sym typeface="Arial"/>
              </a:rPr>
              <a:t>0    1    2    3    4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Helvetica"/>
                <a:sym typeface="Arial"/>
              </a:rPr>
              <a:t>0  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Helvetica"/>
                <a:sym typeface="Arial"/>
              </a:rPr>
              <a:t>0    1    0    1    1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Helvetica"/>
                <a:sym typeface="Arial"/>
              </a:rPr>
              <a:t>1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Helvetica"/>
                <a:sym typeface="Arial"/>
              </a:rPr>
              <a:t>   1    0    1    1    0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Helvetica"/>
                <a:sym typeface="Arial"/>
              </a:rPr>
              <a:t>2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Helvetica"/>
                <a:sym typeface="Arial"/>
              </a:rPr>
              <a:t>   0    1    0    0    0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Helvetica"/>
                <a:sym typeface="Arial"/>
              </a:rPr>
              <a:t>3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Helvetica"/>
                <a:sym typeface="Arial"/>
              </a:rPr>
              <a:t>   1    1    0    0    1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Helvetica"/>
                <a:sym typeface="Arial"/>
              </a:rPr>
              <a:t>4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Helvetica"/>
                <a:sym typeface="Arial"/>
              </a:rPr>
              <a:t>  1    0    0    1    0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Helvetica"/>
              <a:sym typeface="Arial"/>
            </a:endParaRPr>
          </a:p>
        </p:txBody>
      </p:sp>
      <p:grpSp>
        <p:nvGrpSpPr>
          <p:cNvPr id="16415" name="Group 80"/>
          <p:cNvGrpSpPr>
            <a:grpSpLocks/>
          </p:cNvGrpSpPr>
          <p:nvPr/>
        </p:nvGrpSpPr>
        <p:grpSpPr bwMode="auto">
          <a:xfrm>
            <a:off x="6798532" y="2225054"/>
            <a:ext cx="1039813" cy="458787"/>
            <a:chOff x="7320" y="3592"/>
            <a:chExt cx="1138" cy="621"/>
          </a:xfrm>
        </p:grpSpPr>
        <p:sp>
          <p:nvSpPr>
            <p:cNvPr id="16430" name="Text Box 81"/>
            <p:cNvSpPr txBox="1">
              <a:spLocks noChangeArrowheads="1"/>
            </p:cNvSpPr>
            <p:nvPr/>
          </p:nvSpPr>
          <p:spPr bwMode="auto">
            <a:xfrm>
              <a:off x="7320" y="3903"/>
              <a:ext cx="1138" cy="3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Philidelphia</a:t>
              </a:r>
            </a:p>
          </p:txBody>
        </p:sp>
        <p:sp>
          <p:nvSpPr>
            <p:cNvPr id="16431" name="Text Box 82"/>
            <p:cNvSpPr txBox="1">
              <a:spLocks noChangeArrowheads="1"/>
            </p:cNvSpPr>
            <p:nvPr/>
          </p:nvSpPr>
          <p:spPr bwMode="auto">
            <a:xfrm>
              <a:off x="7320" y="3592"/>
              <a:ext cx="600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26</a:t>
              </a:r>
            </a:p>
          </p:txBody>
        </p:sp>
      </p:grpSp>
      <p:grpSp>
        <p:nvGrpSpPr>
          <p:cNvPr id="16416" name="Group 103"/>
          <p:cNvGrpSpPr>
            <a:grpSpLocks/>
          </p:cNvGrpSpPr>
          <p:nvPr/>
        </p:nvGrpSpPr>
        <p:grpSpPr bwMode="auto">
          <a:xfrm>
            <a:off x="929545" y="3712541"/>
            <a:ext cx="2825750" cy="1443038"/>
            <a:chOff x="871" y="3225"/>
            <a:chExt cx="1780" cy="909"/>
          </a:xfrm>
        </p:grpSpPr>
        <p:sp>
          <p:nvSpPr>
            <p:cNvPr id="16418" name="AutoShape 84"/>
            <p:cNvSpPr>
              <a:spLocks noChangeAspect="1" noChangeArrowheads="1"/>
            </p:cNvSpPr>
            <p:nvPr/>
          </p:nvSpPr>
          <p:spPr bwMode="auto">
            <a:xfrm>
              <a:off x="871" y="3225"/>
              <a:ext cx="1780" cy="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Helvetica"/>
                <a:sym typeface="Arial"/>
              </a:endParaRPr>
            </a:p>
          </p:txBody>
        </p:sp>
        <p:sp>
          <p:nvSpPr>
            <p:cNvPr id="16419" name="Oval 85"/>
            <p:cNvSpPr>
              <a:spLocks noChangeArrowheads="1"/>
            </p:cNvSpPr>
            <p:nvPr/>
          </p:nvSpPr>
          <p:spPr bwMode="auto">
            <a:xfrm>
              <a:off x="1953" y="3338"/>
              <a:ext cx="180" cy="180"/>
            </a:xfrm>
            <a:prstGeom prst="ellipse">
              <a:avLst/>
            </a:prstGeom>
            <a:solidFill>
              <a:srgbClr val="0033CC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 1</a:t>
              </a:r>
            </a:p>
          </p:txBody>
        </p:sp>
        <p:sp>
          <p:nvSpPr>
            <p:cNvPr id="16420" name="Oval 86"/>
            <p:cNvSpPr>
              <a:spLocks noChangeArrowheads="1"/>
            </p:cNvSpPr>
            <p:nvPr/>
          </p:nvSpPr>
          <p:spPr bwMode="auto">
            <a:xfrm>
              <a:off x="1074" y="3954"/>
              <a:ext cx="180" cy="180"/>
            </a:xfrm>
            <a:prstGeom prst="ellipse">
              <a:avLst/>
            </a:prstGeom>
            <a:solidFill>
              <a:srgbClr val="0033CC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 4</a:t>
              </a:r>
            </a:p>
          </p:txBody>
        </p:sp>
        <p:sp>
          <p:nvSpPr>
            <p:cNvPr id="16421" name="Oval 87"/>
            <p:cNvSpPr>
              <a:spLocks noChangeArrowheads="1"/>
            </p:cNvSpPr>
            <p:nvPr/>
          </p:nvSpPr>
          <p:spPr bwMode="auto">
            <a:xfrm>
              <a:off x="1562" y="3608"/>
              <a:ext cx="180" cy="181"/>
            </a:xfrm>
            <a:prstGeom prst="ellipse">
              <a:avLst/>
            </a:prstGeom>
            <a:solidFill>
              <a:srgbClr val="0033CC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 0</a:t>
              </a:r>
            </a:p>
          </p:txBody>
        </p:sp>
        <p:sp>
          <p:nvSpPr>
            <p:cNvPr id="16422" name="Oval 88"/>
            <p:cNvSpPr>
              <a:spLocks noChangeArrowheads="1"/>
            </p:cNvSpPr>
            <p:nvPr/>
          </p:nvSpPr>
          <p:spPr bwMode="auto">
            <a:xfrm>
              <a:off x="2456" y="3225"/>
              <a:ext cx="181" cy="179"/>
            </a:xfrm>
            <a:prstGeom prst="ellipse">
              <a:avLst/>
            </a:prstGeom>
            <a:solidFill>
              <a:srgbClr val="0033CC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 2</a:t>
              </a:r>
            </a:p>
          </p:txBody>
        </p:sp>
        <p:sp>
          <p:nvSpPr>
            <p:cNvPr id="16423" name="Oval 89"/>
            <p:cNvSpPr>
              <a:spLocks noChangeArrowheads="1"/>
            </p:cNvSpPr>
            <p:nvPr/>
          </p:nvSpPr>
          <p:spPr bwMode="auto">
            <a:xfrm>
              <a:off x="871" y="3714"/>
              <a:ext cx="180" cy="180"/>
            </a:xfrm>
            <a:prstGeom prst="ellipse">
              <a:avLst/>
            </a:prstGeom>
            <a:solidFill>
              <a:srgbClr val="0033CC">
                <a:alpha val="34117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Helvetica"/>
                  <a:sym typeface="Arial"/>
                </a:rPr>
                <a:t>  3</a:t>
              </a:r>
            </a:p>
          </p:txBody>
        </p:sp>
        <p:sp>
          <p:nvSpPr>
            <p:cNvPr id="16424" name="Line 90"/>
            <p:cNvSpPr>
              <a:spLocks noChangeShapeType="1"/>
            </p:cNvSpPr>
            <p:nvPr/>
          </p:nvSpPr>
          <p:spPr bwMode="auto">
            <a:xfrm flipH="1">
              <a:off x="998" y="3390"/>
              <a:ext cx="947" cy="3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Helvetica"/>
                <a:sym typeface="Arial"/>
              </a:endParaRPr>
            </a:p>
          </p:txBody>
        </p:sp>
        <p:sp>
          <p:nvSpPr>
            <p:cNvPr id="16425" name="Line 91"/>
            <p:cNvSpPr>
              <a:spLocks noChangeShapeType="1"/>
            </p:cNvSpPr>
            <p:nvPr/>
          </p:nvSpPr>
          <p:spPr bwMode="auto">
            <a:xfrm flipV="1">
              <a:off x="2148" y="3338"/>
              <a:ext cx="300" cy="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Helvetica"/>
                <a:sym typeface="Arial"/>
              </a:endParaRPr>
            </a:p>
          </p:txBody>
        </p:sp>
        <p:sp>
          <p:nvSpPr>
            <p:cNvPr id="16426" name="Line 92"/>
            <p:cNvSpPr>
              <a:spLocks noChangeShapeType="1"/>
            </p:cNvSpPr>
            <p:nvPr/>
          </p:nvSpPr>
          <p:spPr bwMode="auto">
            <a:xfrm flipV="1">
              <a:off x="1044" y="3706"/>
              <a:ext cx="518" cy="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Helvetica"/>
                <a:sym typeface="Arial"/>
              </a:endParaRPr>
            </a:p>
          </p:txBody>
        </p:sp>
        <p:sp>
          <p:nvSpPr>
            <p:cNvPr id="16427" name="Line 93"/>
            <p:cNvSpPr>
              <a:spLocks noChangeShapeType="1"/>
            </p:cNvSpPr>
            <p:nvPr/>
          </p:nvSpPr>
          <p:spPr bwMode="auto">
            <a:xfrm flipH="1">
              <a:off x="1239" y="3780"/>
              <a:ext cx="323" cy="22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Helvetica"/>
                <a:sym typeface="Arial"/>
              </a:endParaRPr>
            </a:p>
          </p:txBody>
        </p:sp>
        <p:sp>
          <p:nvSpPr>
            <p:cNvPr id="16428" name="Line 94"/>
            <p:cNvSpPr>
              <a:spLocks noChangeShapeType="1"/>
            </p:cNvSpPr>
            <p:nvPr/>
          </p:nvSpPr>
          <p:spPr bwMode="auto">
            <a:xfrm flipH="1">
              <a:off x="1711" y="3435"/>
              <a:ext cx="240" cy="20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Helvetica"/>
                <a:sym typeface="Arial"/>
              </a:endParaRPr>
            </a:p>
          </p:txBody>
        </p:sp>
        <p:sp>
          <p:nvSpPr>
            <p:cNvPr id="16429" name="Line 100"/>
            <p:cNvSpPr>
              <a:spLocks noChangeShapeType="1"/>
            </p:cNvSpPr>
            <p:nvPr/>
          </p:nvSpPr>
          <p:spPr bwMode="auto">
            <a:xfrm flipH="1" flipV="1">
              <a:off x="1040" y="3876"/>
              <a:ext cx="68" cy="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Helvetica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871222"/>
      </p:ext>
    </p:extLst>
  </p:cSld>
  <p:clrMapOvr>
    <a:masterClrMapping/>
  </p:clrMapOvr>
  <p:transition advClick="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A5FE0F0-8C66-4B09-8955-D7D48981C5C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+mj-cs"/>
              <a:sym typeface="Arial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458386" y="549104"/>
            <a:ext cx="8229600" cy="917978"/>
          </a:xfrm>
        </p:spPr>
        <p:txBody>
          <a:bodyPr/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Preview: World Tour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6775" y="5481507"/>
            <a:ext cx="8335077" cy="82738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Determine a set of flights that </a:t>
            </a:r>
            <a:r>
              <a:rPr lang="en-US" sz="2400" b="1" dirty="0">
                <a:solidFill>
                  <a:srgbClr val="7030A0"/>
                </a:solidFill>
              </a:rPr>
              <a:t>connects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i="1" dirty="0">
                <a:solidFill>
                  <a:srgbClr val="7030A0"/>
                </a:solidFill>
              </a:rPr>
              <a:t>all</a:t>
            </a:r>
            <a:r>
              <a:rPr lang="en-US" sz="2400" dirty="0">
                <a:solidFill>
                  <a:srgbClr val="7030A0"/>
                </a:solidFill>
              </a:rPr>
              <a:t> cities (world tour)</a:t>
            </a:r>
          </a:p>
        </p:txBody>
      </p:sp>
      <p:grpSp>
        <p:nvGrpSpPr>
          <p:cNvPr id="2" name="Group 88"/>
          <p:cNvGrpSpPr>
            <a:grpSpLocks/>
          </p:cNvGrpSpPr>
          <p:nvPr/>
        </p:nvGrpSpPr>
        <p:grpSpPr bwMode="auto">
          <a:xfrm>
            <a:off x="1610457" y="1673570"/>
            <a:ext cx="5925458" cy="3669101"/>
            <a:chOff x="1726" y="1847"/>
            <a:chExt cx="1326" cy="922"/>
          </a:xfrm>
        </p:grpSpPr>
        <p:sp>
          <p:nvSpPr>
            <p:cNvPr id="29731" name="Oval 89"/>
            <p:cNvSpPr>
              <a:spLocks noChangeArrowheads="1"/>
            </p:cNvSpPr>
            <p:nvPr/>
          </p:nvSpPr>
          <p:spPr bwMode="auto">
            <a:xfrm>
              <a:off x="2377" y="1847"/>
              <a:ext cx="190" cy="190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A</a:t>
              </a:r>
            </a:p>
          </p:txBody>
        </p:sp>
        <p:sp>
          <p:nvSpPr>
            <p:cNvPr id="29732" name="Oval 90"/>
            <p:cNvSpPr>
              <a:spLocks noChangeArrowheads="1"/>
            </p:cNvSpPr>
            <p:nvPr/>
          </p:nvSpPr>
          <p:spPr bwMode="auto">
            <a:xfrm>
              <a:off x="2377" y="2132"/>
              <a:ext cx="190" cy="19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C</a:t>
              </a:r>
            </a:p>
          </p:txBody>
        </p:sp>
        <p:sp>
          <p:nvSpPr>
            <p:cNvPr id="29733" name="Oval 91"/>
            <p:cNvSpPr>
              <a:spLocks noChangeArrowheads="1"/>
            </p:cNvSpPr>
            <p:nvPr/>
          </p:nvSpPr>
          <p:spPr bwMode="auto">
            <a:xfrm>
              <a:off x="1893" y="2267"/>
              <a:ext cx="191" cy="192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E</a:t>
              </a:r>
            </a:p>
          </p:txBody>
        </p:sp>
        <p:sp>
          <p:nvSpPr>
            <p:cNvPr id="29734" name="Oval 92"/>
            <p:cNvSpPr>
              <a:spLocks noChangeArrowheads="1"/>
            </p:cNvSpPr>
            <p:nvPr/>
          </p:nvSpPr>
          <p:spPr bwMode="auto">
            <a:xfrm>
              <a:off x="2861" y="2116"/>
              <a:ext cx="191" cy="19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F</a:t>
              </a:r>
            </a:p>
          </p:txBody>
        </p:sp>
        <p:sp>
          <p:nvSpPr>
            <p:cNvPr id="29735" name="Oval 93"/>
            <p:cNvSpPr>
              <a:spLocks noChangeArrowheads="1"/>
            </p:cNvSpPr>
            <p:nvPr/>
          </p:nvSpPr>
          <p:spPr bwMode="auto">
            <a:xfrm>
              <a:off x="1726" y="1942"/>
              <a:ext cx="190" cy="190"/>
            </a:xfrm>
            <a:prstGeom prst="ellips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B</a:t>
              </a:r>
            </a:p>
          </p:txBody>
        </p:sp>
        <p:sp>
          <p:nvSpPr>
            <p:cNvPr id="29736" name="Oval 94"/>
            <p:cNvSpPr>
              <a:spLocks noChangeArrowheads="1"/>
            </p:cNvSpPr>
            <p:nvPr/>
          </p:nvSpPr>
          <p:spPr bwMode="auto">
            <a:xfrm>
              <a:off x="2131" y="2482"/>
              <a:ext cx="189" cy="190"/>
            </a:xfrm>
            <a:prstGeom prst="ellips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 G</a:t>
              </a:r>
            </a:p>
          </p:txBody>
        </p:sp>
        <p:sp>
          <p:nvSpPr>
            <p:cNvPr id="29737" name="Oval 95"/>
            <p:cNvSpPr>
              <a:spLocks noChangeArrowheads="1"/>
            </p:cNvSpPr>
            <p:nvPr/>
          </p:nvSpPr>
          <p:spPr bwMode="auto">
            <a:xfrm>
              <a:off x="2568" y="2450"/>
              <a:ext cx="191" cy="19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 H</a:t>
              </a:r>
            </a:p>
          </p:txBody>
        </p:sp>
        <p:sp>
          <p:nvSpPr>
            <p:cNvPr id="29738" name="Line 96"/>
            <p:cNvSpPr>
              <a:spLocks noChangeShapeType="1"/>
            </p:cNvSpPr>
            <p:nvPr/>
          </p:nvSpPr>
          <p:spPr bwMode="auto">
            <a:xfrm>
              <a:off x="2472" y="2037"/>
              <a:ext cx="0" cy="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29739" name="Line 97"/>
            <p:cNvSpPr>
              <a:spLocks noChangeShapeType="1"/>
            </p:cNvSpPr>
            <p:nvPr/>
          </p:nvSpPr>
          <p:spPr bwMode="auto">
            <a:xfrm>
              <a:off x="1861" y="2141"/>
              <a:ext cx="96" cy="118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Arial"/>
              </a:endParaRPr>
            </a:p>
          </p:txBody>
        </p:sp>
        <p:sp>
          <p:nvSpPr>
            <p:cNvPr id="29740" name="Line 98"/>
            <p:cNvSpPr>
              <a:spLocks noChangeShapeType="1"/>
            </p:cNvSpPr>
            <p:nvPr/>
          </p:nvSpPr>
          <p:spPr bwMode="auto">
            <a:xfrm flipH="1">
              <a:off x="2091" y="2267"/>
              <a:ext cx="262" cy="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29741" name="Line 99"/>
            <p:cNvSpPr>
              <a:spLocks noChangeShapeType="1"/>
            </p:cNvSpPr>
            <p:nvPr/>
          </p:nvSpPr>
          <p:spPr bwMode="auto">
            <a:xfrm>
              <a:off x="2068" y="2419"/>
              <a:ext cx="95" cy="95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Arial"/>
              </a:endParaRPr>
            </a:p>
          </p:txBody>
        </p:sp>
        <p:sp>
          <p:nvSpPr>
            <p:cNvPr id="29742" name="Line 100"/>
            <p:cNvSpPr>
              <a:spLocks noChangeShapeType="1"/>
            </p:cNvSpPr>
            <p:nvPr/>
          </p:nvSpPr>
          <p:spPr bwMode="auto">
            <a:xfrm flipH="1">
              <a:off x="2576" y="2220"/>
              <a:ext cx="270" cy="8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Arial"/>
              </a:endParaRPr>
            </a:p>
          </p:txBody>
        </p:sp>
        <p:sp>
          <p:nvSpPr>
            <p:cNvPr id="29743" name="Line 101"/>
            <p:cNvSpPr>
              <a:spLocks noChangeShapeType="1"/>
            </p:cNvSpPr>
            <p:nvPr/>
          </p:nvSpPr>
          <p:spPr bwMode="auto">
            <a:xfrm flipV="1">
              <a:off x="2320" y="2554"/>
              <a:ext cx="230" cy="32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Arial"/>
              </a:endParaRPr>
            </a:p>
          </p:txBody>
        </p:sp>
        <p:sp>
          <p:nvSpPr>
            <p:cNvPr id="29744" name="Line 102"/>
            <p:cNvSpPr>
              <a:spLocks noChangeShapeType="1"/>
            </p:cNvSpPr>
            <p:nvPr/>
          </p:nvSpPr>
          <p:spPr bwMode="auto">
            <a:xfrm flipH="1" flipV="1">
              <a:off x="2534" y="2307"/>
              <a:ext cx="80" cy="152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Arial"/>
              </a:endParaRPr>
            </a:p>
          </p:txBody>
        </p:sp>
        <p:sp>
          <p:nvSpPr>
            <p:cNvPr id="29745" name="Line 103"/>
            <p:cNvSpPr>
              <a:spLocks noChangeShapeType="1"/>
            </p:cNvSpPr>
            <p:nvPr/>
          </p:nvSpPr>
          <p:spPr bwMode="auto">
            <a:xfrm flipV="1">
              <a:off x="2741" y="2276"/>
              <a:ext cx="150" cy="2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29746" name="Line 104"/>
            <p:cNvSpPr>
              <a:spLocks noChangeShapeType="1"/>
            </p:cNvSpPr>
            <p:nvPr/>
          </p:nvSpPr>
          <p:spPr bwMode="auto">
            <a:xfrm flipH="1">
              <a:off x="2034" y="1990"/>
              <a:ext cx="357" cy="28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29747" name="Line 105"/>
            <p:cNvSpPr>
              <a:spLocks noChangeShapeType="1"/>
            </p:cNvSpPr>
            <p:nvPr/>
          </p:nvSpPr>
          <p:spPr bwMode="auto">
            <a:xfrm>
              <a:off x="2566" y="1982"/>
              <a:ext cx="318" cy="143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Arial"/>
              </a:endParaRPr>
            </a:p>
          </p:txBody>
        </p:sp>
        <p:sp>
          <p:nvSpPr>
            <p:cNvPr id="29748" name="Text Box 106"/>
            <p:cNvSpPr txBox="1">
              <a:spLocks noChangeArrowheads="1"/>
            </p:cNvSpPr>
            <p:nvPr/>
          </p:nvSpPr>
          <p:spPr bwMode="auto">
            <a:xfrm>
              <a:off x="2074" y="2024"/>
              <a:ext cx="230" cy="19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16</a:t>
              </a:r>
            </a:p>
          </p:txBody>
        </p:sp>
        <p:sp>
          <p:nvSpPr>
            <p:cNvPr id="29749" name="Text Box 107"/>
            <p:cNvSpPr txBox="1">
              <a:spLocks noChangeArrowheads="1"/>
            </p:cNvSpPr>
            <p:nvPr/>
          </p:nvSpPr>
          <p:spPr bwMode="auto">
            <a:xfrm>
              <a:off x="2667" y="2096"/>
              <a:ext cx="206" cy="23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4</a:t>
              </a:r>
            </a:p>
          </p:txBody>
        </p:sp>
        <p:sp>
          <p:nvSpPr>
            <p:cNvPr id="29750" name="Text Box 108"/>
            <p:cNvSpPr txBox="1">
              <a:spLocks noChangeArrowheads="1"/>
            </p:cNvSpPr>
            <p:nvPr/>
          </p:nvSpPr>
          <p:spPr bwMode="auto">
            <a:xfrm>
              <a:off x="1806" y="2166"/>
              <a:ext cx="138" cy="14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5</a:t>
              </a:r>
            </a:p>
          </p:txBody>
        </p:sp>
        <p:sp>
          <p:nvSpPr>
            <p:cNvPr id="29751" name="Text Box 109"/>
            <p:cNvSpPr txBox="1">
              <a:spLocks noChangeArrowheads="1"/>
            </p:cNvSpPr>
            <p:nvPr/>
          </p:nvSpPr>
          <p:spPr bwMode="auto">
            <a:xfrm>
              <a:off x="2183" y="2187"/>
              <a:ext cx="230" cy="19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8</a:t>
              </a:r>
            </a:p>
          </p:txBody>
        </p:sp>
        <p:sp>
          <p:nvSpPr>
            <p:cNvPr id="29752" name="Text Box 110"/>
            <p:cNvSpPr txBox="1">
              <a:spLocks noChangeArrowheads="1"/>
            </p:cNvSpPr>
            <p:nvPr/>
          </p:nvSpPr>
          <p:spPr bwMode="auto">
            <a:xfrm>
              <a:off x="2689" y="1910"/>
              <a:ext cx="229" cy="19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3</a:t>
              </a:r>
            </a:p>
          </p:txBody>
        </p:sp>
        <p:sp>
          <p:nvSpPr>
            <p:cNvPr id="29753" name="Text Box 111"/>
            <p:cNvSpPr txBox="1">
              <a:spLocks noChangeArrowheads="1"/>
            </p:cNvSpPr>
            <p:nvPr/>
          </p:nvSpPr>
          <p:spPr bwMode="auto">
            <a:xfrm>
              <a:off x="2801" y="2385"/>
              <a:ext cx="230" cy="25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1</a:t>
              </a:r>
            </a:p>
          </p:txBody>
        </p:sp>
        <p:sp>
          <p:nvSpPr>
            <p:cNvPr id="29754" name="Text Box 112"/>
            <p:cNvSpPr txBox="1">
              <a:spLocks noChangeArrowheads="1"/>
            </p:cNvSpPr>
            <p:nvPr/>
          </p:nvSpPr>
          <p:spPr bwMode="auto">
            <a:xfrm>
              <a:off x="2013" y="2469"/>
              <a:ext cx="230" cy="19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2</a:t>
              </a:r>
            </a:p>
          </p:txBody>
        </p:sp>
        <p:sp>
          <p:nvSpPr>
            <p:cNvPr id="29755" name="Text Box 113"/>
            <p:cNvSpPr txBox="1">
              <a:spLocks noChangeArrowheads="1"/>
            </p:cNvSpPr>
            <p:nvPr/>
          </p:nvSpPr>
          <p:spPr bwMode="auto">
            <a:xfrm>
              <a:off x="2381" y="2579"/>
              <a:ext cx="230" cy="19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7</a:t>
              </a:r>
            </a:p>
          </p:txBody>
        </p:sp>
        <p:sp>
          <p:nvSpPr>
            <p:cNvPr id="29756" name="Text Box 114"/>
            <p:cNvSpPr txBox="1">
              <a:spLocks noChangeArrowheads="1"/>
            </p:cNvSpPr>
            <p:nvPr/>
          </p:nvSpPr>
          <p:spPr bwMode="auto">
            <a:xfrm>
              <a:off x="2561" y="2290"/>
              <a:ext cx="229" cy="262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6</a:t>
              </a:r>
            </a:p>
          </p:txBody>
        </p:sp>
        <p:sp>
          <p:nvSpPr>
            <p:cNvPr id="29757" name="Text Box 115"/>
            <p:cNvSpPr txBox="1">
              <a:spLocks noChangeArrowheads="1"/>
            </p:cNvSpPr>
            <p:nvPr/>
          </p:nvSpPr>
          <p:spPr bwMode="auto">
            <a:xfrm>
              <a:off x="2466" y="2020"/>
              <a:ext cx="231" cy="25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7108498"/>
      </p:ext>
    </p:extLst>
  </p:cSld>
  <p:clrMapOvr>
    <a:masterClrMapping/>
  </p:clrMapOvr>
  <p:transition advClick="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A5FE0F0-8C66-4B09-8955-D7D48981C5C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+mj-cs"/>
              <a:sym typeface="Arial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458386" y="477078"/>
            <a:ext cx="8229600" cy="752934"/>
          </a:xfrm>
        </p:spPr>
        <p:txBody>
          <a:bodyPr/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4000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Connectivity</a:t>
            </a:r>
            <a:endParaRPr lang="en-US" sz="4000" b="1" dirty="0">
              <a:solidFill>
                <a:srgbClr val="007FA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" name="Group 88"/>
          <p:cNvGrpSpPr>
            <a:grpSpLocks/>
          </p:cNvGrpSpPr>
          <p:nvPr/>
        </p:nvGrpSpPr>
        <p:grpSpPr bwMode="auto">
          <a:xfrm>
            <a:off x="1321204" y="2017953"/>
            <a:ext cx="5925458" cy="3669101"/>
            <a:chOff x="1726" y="1847"/>
            <a:chExt cx="1326" cy="922"/>
          </a:xfrm>
        </p:grpSpPr>
        <p:sp>
          <p:nvSpPr>
            <p:cNvPr id="29731" name="Oval 89"/>
            <p:cNvSpPr>
              <a:spLocks noChangeArrowheads="1"/>
            </p:cNvSpPr>
            <p:nvPr/>
          </p:nvSpPr>
          <p:spPr bwMode="auto">
            <a:xfrm>
              <a:off x="2377" y="1847"/>
              <a:ext cx="190" cy="190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A</a:t>
              </a:r>
            </a:p>
          </p:txBody>
        </p:sp>
        <p:sp>
          <p:nvSpPr>
            <p:cNvPr id="29732" name="Oval 90"/>
            <p:cNvSpPr>
              <a:spLocks noChangeArrowheads="1"/>
            </p:cNvSpPr>
            <p:nvPr/>
          </p:nvSpPr>
          <p:spPr bwMode="auto">
            <a:xfrm>
              <a:off x="2371" y="2151"/>
              <a:ext cx="206" cy="19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C</a:t>
              </a:r>
            </a:p>
          </p:txBody>
        </p:sp>
        <p:sp>
          <p:nvSpPr>
            <p:cNvPr id="29733" name="Oval 91"/>
            <p:cNvSpPr>
              <a:spLocks noChangeArrowheads="1"/>
            </p:cNvSpPr>
            <p:nvPr/>
          </p:nvSpPr>
          <p:spPr bwMode="auto">
            <a:xfrm>
              <a:off x="1893" y="2267"/>
              <a:ext cx="191" cy="192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E</a:t>
              </a:r>
            </a:p>
          </p:txBody>
        </p:sp>
        <p:sp>
          <p:nvSpPr>
            <p:cNvPr id="29734" name="Oval 92"/>
            <p:cNvSpPr>
              <a:spLocks noChangeArrowheads="1"/>
            </p:cNvSpPr>
            <p:nvPr/>
          </p:nvSpPr>
          <p:spPr bwMode="auto">
            <a:xfrm>
              <a:off x="2861" y="2116"/>
              <a:ext cx="191" cy="19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F</a:t>
              </a:r>
            </a:p>
          </p:txBody>
        </p:sp>
        <p:sp>
          <p:nvSpPr>
            <p:cNvPr id="29735" name="Oval 93"/>
            <p:cNvSpPr>
              <a:spLocks noChangeArrowheads="1"/>
            </p:cNvSpPr>
            <p:nvPr/>
          </p:nvSpPr>
          <p:spPr bwMode="auto">
            <a:xfrm>
              <a:off x="1726" y="1942"/>
              <a:ext cx="190" cy="190"/>
            </a:xfrm>
            <a:prstGeom prst="ellips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B</a:t>
              </a:r>
            </a:p>
          </p:txBody>
        </p:sp>
        <p:sp>
          <p:nvSpPr>
            <p:cNvPr id="29736" name="Oval 94"/>
            <p:cNvSpPr>
              <a:spLocks noChangeArrowheads="1"/>
            </p:cNvSpPr>
            <p:nvPr/>
          </p:nvSpPr>
          <p:spPr bwMode="auto">
            <a:xfrm>
              <a:off x="2131" y="2482"/>
              <a:ext cx="191" cy="190"/>
            </a:xfrm>
            <a:prstGeom prst="ellips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G</a:t>
              </a:r>
            </a:p>
          </p:txBody>
        </p:sp>
        <p:sp>
          <p:nvSpPr>
            <p:cNvPr id="29737" name="Oval 95"/>
            <p:cNvSpPr>
              <a:spLocks noChangeArrowheads="1"/>
            </p:cNvSpPr>
            <p:nvPr/>
          </p:nvSpPr>
          <p:spPr bwMode="auto">
            <a:xfrm>
              <a:off x="2568" y="2450"/>
              <a:ext cx="191" cy="19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H</a:t>
              </a:r>
            </a:p>
          </p:txBody>
        </p:sp>
        <p:sp>
          <p:nvSpPr>
            <p:cNvPr id="29738" name="Line 96"/>
            <p:cNvSpPr>
              <a:spLocks noChangeShapeType="1"/>
            </p:cNvSpPr>
            <p:nvPr/>
          </p:nvSpPr>
          <p:spPr bwMode="auto">
            <a:xfrm>
              <a:off x="2472" y="2037"/>
              <a:ext cx="0" cy="95"/>
            </a:xfrm>
            <a:prstGeom prst="lin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29739" name="Line 97"/>
            <p:cNvSpPr>
              <a:spLocks noChangeShapeType="1"/>
            </p:cNvSpPr>
            <p:nvPr/>
          </p:nvSpPr>
          <p:spPr bwMode="auto">
            <a:xfrm>
              <a:off x="1861" y="2141"/>
              <a:ext cx="96" cy="118"/>
            </a:xfrm>
            <a:prstGeom prst="line">
              <a:avLst/>
            </a:prstGeom>
            <a:noFill/>
            <a:ln w="31750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29740" name="Line 98"/>
            <p:cNvSpPr>
              <a:spLocks noChangeShapeType="1"/>
            </p:cNvSpPr>
            <p:nvPr/>
          </p:nvSpPr>
          <p:spPr bwMode="auto">
            <a:xfrm flipH="1">
              <a:off x="2091" y="2267"/>
              <a:ext cx="262" cy="80"/>
            </a:xfrm>
            <a:prstGeom prst="lin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29741" name="Line 99"/>
            <p:cNvSpPr>
              <a:spLocks noChangeShapeType="1"/>
            </p:cNvSpPr>
            <p:nvPr/>
          </p:nvSpPr>
          <p:spPr bwMode="auto">
            <a:xfrm>
              <a:off x="2068" y="2419"/>
              <a:ext cx="95" cy="95"/>
            </a:xfrm>
            <a:prstGeom prst="line">
              <a:avLst/>
            </a:prstGeom>
            <a:noFill/>
            <a:ln w="31750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29742" name="Line 100"/>
            <p:cNvSpPr>
              <a:spLocks noChangeShapeType="1"/>
            </p:cNvSpPr>
            <p:nvPr/>
          </p:nvSpPr>
          <p:spPr bwMode="auto">
            <a:xfrm flipH="1">
              <a:off x="2576" y="2220"/>
              <a:ext cx="270" cy="8"/>
            </a:xfrm>
            <a:prstGeom prst="line">
              <a:avLst/>
            </a:prstGeom>
            <a:noFill/>
            <a:ln w="31750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29743" name="Line 101"/>
            <p:cNvSpPr>
              <a:spLocks noChangeShapeType="1"/>
            </p:cNvSpPr>
            <p:nvPr/>
          </p:nvSpPr>
          <p:spPr bwMode="auto">
            <a:xfrm flipV="1">
              <a:off x="2320" y="2554"/>
              <a:ext cx="230" cy="32"/>
            </a:xfrm>
            <a:prstGeom prst="line">
              <a:avLst/>
            </a:prstGeom>
            <a:noFill/>
            <a:ln w="31750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29744" name="Line 102"/>
            <p:cNvSpPr>
              <a:spLocks noChangeShapeType="1"/>
            </p:cNvSpPr>
            <p:nvPr/>
          </p:nvSpPr>
          <p:spPr bwMode="auto">
            <a:xfrm flipH="1" flipV="1">
              <a:off x="2534" y="2307"/>
              <a:ext cx="80" cy="152"/>
            </a:xfrm>
            <a:prstGeom prst="line">
              <a:avLst/>
            </a:prstGeom>
            <a:noFill/>
            <a:ln w="31750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29745" name="Line 103"/>
            <p:cNvSpPr>
              <a:spLocks noChangeShapeType="1"/>
            </p:cNvSpPr>
            <p:nvPr/>
          </p:nvSpPr>
          <p:spPr bwMode="auto">
            <a:xfrm flipV="1">
              <a:off x="2749" y="2261"/>
              <a:ext cx="150" cy="214"/>
            </a:xfrm>
            <a:prstGeom prst="lin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29746" name="Line 104"/>
            <p:cNvSpPr>
              <a:spLocks noChangeShapeType="1"/>
            </p:cNvSpPr>
            <p:nvPr/>
          </p:nvSpPr>
          <p:spPr bwMode="auto">
            <a:xfrm flipH="1">
              <a:off x="2034" y="1990"/>
              <a:ext cx="357" cy="286"/>
            </a:xfrm>
            <a:prstGeom prst="lin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29747" name="Line 105"/>
            <p:cNvSpPr>
              <a:spLocks noChangeShapeType="1"/>
            </p:cNvSpPr>
            <p:nvPr/>
          </p:nvSpPr>
          <p:spPr bwMode="auto">
            <a:xfrm>
              <a:off x="2566" y="1982"/>
              <a:ext cx="318" cy="143"/>
            </a:xfrm>
            <a:prstGeom prst="line">
              <a:avLst/>
            </a:prstGeom>
            <a:noFill/>
            <a:ln w="31750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  <a:sym typeface="Arial"/>
              </a:endParaRPr>
            </a:p>
          </p:txBody>
        </p:sp>
        <p:sp>
          <p:nvSpPr>
            <p:cNvPr id="29748" name="Text Box 106"/>
            <p:cNvSpPr txBox="1">
              <a:spLocks noChangeArrowheads="1"/>
            </p:cNvSpPr>
            <p:nvPr/>
          </p:nvSpPr>
          <p:spPr bwMode="auto">
            <a:xfrm>
              <a:off x="2074" y="2024"/>
              <a:ext cx="230" cy="19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16</a:t>
              </a:r>
            </a:p>
          </p:txBody>
        </p:sp>
        <p:sp>
          <p:nvSpPr>
            <p:cNvPr id="29749" name="Text Box 107"/>
            <p:cNvSpPr txBox="1">
              <a:spLocks noChangeArrowheads="1"/>
            </p:cNvSpPr>
            <p:nvPr/>
          </p:nvSpPr>
          <p:spPr bwMode="auto">
            <a:xfrm>
              <a:off x="2643" y="2080"/>
              <a:ext cx="230" cy="23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4</a:t>
              </a:r>
            </a:p>
          </p:txBody>
        </p:sp>
        <p:sp>
          <p:nvSpPr>
            <p:cNvPr id="29750" name="Text Box 108"/>
            <p:cNvSpPr txBox="1">
              <a:spLocks noChangeArrowheads="1"/>
            </p:cNvSpPr>
            <p:nvPr/>
          </p:nvSpPr>
          <p:spPr bwMode="auto">
            <a:xfrm>
              <a:off x="1765" y="2133"/>
              <a:ext cx="230" cy="19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5</a:t>
              </a:r>
            </a:p>
          </p:txBody>
        </p:sp>
        <p:sp>
          <p:nvSpPr>
            <p:cNvPr id="29751" name="Text Box 109"/>
            <p:cNvSpPr txBox="1">
              <a:spLocks noChangeArrowheads="1"/>
            </p:cNvSpPr>
            <p:nvPr/>
          </p:nvSpPr>
          <p:spPr bwMode="auto">
            <a:xfrm>
              <a:off x="2193" y="2187"/>
              <a:ext cx="230" cy="19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8</a:t>
              </a:r>
            </a:p>
          </p:txBody>
        </p:sp>
        <p:sp>
          <p:nvSpPr>
            <p:cNvPr id="29752" name="Text Box 110"/>
            <p:cNvSpPr txBox="1">
              <a:spLocks noChangeArrowheads="1"/>
            </p:cNvSpPr>
            <p:nvPr/>
          </p:nvSpPr>
          <p:spPr bwMode="auto">
            <a:xfrm>
              <a:off x="2689" y="1910"/>
              <a:ext cx="229" cy="19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3</a:t>
              </a:r>
            </a:p>
          </p:txBody>
        </p:sp>
        <p:sp>
          <p:nvSpPr>
            <p:cNvPr id="29753" name="Text Box 111"/>
            <p:cNvSpPr txBox="1">
              <a:spLocks noChangeArrowheads="1"/>
            </p:cNvSpPr>
            <p:nvPr/>
          </p:nvSpPr>
          <p:spPr bwMode="auto">
            <a:xfrm>
              <a:off x="2801" y="2385"/>
              <a:ext cx="230" cy="25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1</a:t>
              </a:r>
            </a:p>
          </p:txBody>
        </p:sp>
        <p:sp>
          <p:nvSpPr>
            <p:cNvPr id="29754" name="Text Box 112"/>
            <p:cNvSpPr txBox="1">
              <a:spLocks noChangeArrowheads="1"/>
            </p:cNvSpPr>
            <p:nvPr/>
          </p:nvSpPr>
          <p:spPr bwMode="auto">
            <a:xfrm>
              <a:off x="2050" y="2460"/>
              <a:ext cx="145" cy="15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2</a:t>
              </a:r>
            </a:p>
          </p:txBody>
        </p:sp>
        <p:sp>
          <p:nvSpPr>
            <p:cNvPr id="29755" name="Text Box 113"/>
            <p:cNvSpPr txBox="1">
              <a:spLocks noChangeArrowheads="1"/>
            </p:cNvSpPr>
            <p:nvPr/>
          </p:nvSpPr>
          <p:spPr bwMode="auto">
            <a:xfrm>
              <a:off x="2381" y="2579"/>
              <a:ext cx="230" cy="19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7</a:t>
              </a:r>
            </a:p>
          </p:txBody>
        </p:sp>
        <p:sp>
          <p:nvSpPr>
            <p:cNvPr id="29756" name="Text Box 114"/>
            <p:cNvSpPr txBox="1">
              <a:spLocks noChangeArrowheads="1"/>
            </p:cNvSpPr>
            <p:nvPr/>
          </p:nvSpPr>
          <p:spPr bwMode="auto">
            <a:xfrm>
              <a:off x="2583" y="2289"/>
              <a:ext cx="194" cy="16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6</a:t>
              </a:r>
            </a:p>
          </p:txBody>
        </p:sp>
        <p:sp>
          <p:nvSpPr>
            <p:cNvPr id="29757" name="Text Box 115"/>
            <p:cNvSpPr txBox="1">
              <a:spLocks noChangeArrowheads="1"/>
            </p:cNvSpPr>
            <p:nvPr/>
          </p:nvSpPr>
          <p:spPr bwMode="auto">
            <a:xfrm>
              <a:off x="2514" y="2028"/>
              <a:ext cx="126" cy="21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+mj-cs"/>
                  <a:sym typeface="Arial"/>
                </a:rPr>
                <a:t>9</a:t>
              </a:r>
            </a:p>
          </p:txBody>
        </p:sp>
      </p:grpSp>
      <p:sp>
        <p:nvSpPr>
          <p:cNvPr id="32" name="Rectangle 3"/>
          <p:cNvSpPr txBox="1">
            <a:spLocks noChangeArrowheads="1"/>
          </p:cNvSpPr>
          <p:nvPr/>
        </p:nvSpPr>
        <p:spPr bwMode="auto">
          <a:xfrm>
            <a:off x="682252" y="5621159"/>
            <a:ext cx="7971418" cy="825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Solution for the Flight Paths (previous slide)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Connectivity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vs.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shortest path |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Going from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to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E </a:t>
            </a:r>
          </a:p>
        </p:txBody>
      </p:sp>
    </p:spTree>
    <p:extLst>
      <p:ext uri="{BB962C8B-B14F-4D97-AF65-F5344CB8AC3E}">
        <p14:creationId xmlns:p14="http://schemas.microsoft.com/office/powerpoint/2010/main" val="662189312"/>
      </p:ext>
    </p:extLst>
  </p:cSld>
  <p:clrMapOvr>
    <a:masterClrMapping/>
  </p:clrMapOvr>
  <p:transition advClick="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&amp; Pseudocode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Watch the video notes first</a:t>
            </a:r>
          </a:p>
        </p:txBody>
      </p:sp>
    </p:spTree>
    <p:extLst>
      <p:ext uri="{BB962C8B-B14F-4D97-AF65-F5344CB8AC3E}">
        <p14:creationId xmlns:p14="http://schemas.microsoft.com/office/powerpoint/2010/main" val="3136333164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31520">
              <a:defRPr sz="3520"/>
            </a:lvl1pPr>
          </a:lstStyle>
          <a:p>
            <a:r>
              <a:t>Java Interfaces for the ADT Graph (Part 1)</a:t>
            </a:r>
          </a:p>
        </p:txBody>
      </p:sp>
      <p:sp>
        <p:nvSpPr>
          <p:cNvPr id="198" name="/** An interface of methods providing basic operations for directed…"/>
          <p:cNvSpPr txBox="1"/>
          <p:nvPr/>
        </p:nvSpPr>
        <p:spPr>
          <a:xfrm>
            <a:off x="323368" y="807814"/>
            <a:ext cx="6087562" cy="4708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/**</a:t>
            </a:r>
            <a:r>
              <a:rPr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An interface of methods providing basic operations for directed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and undirected graphs that are either weighted or unweighted.</a:t>
            </a:r>
            <a:r>
              <a:rPr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*/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BA2DA2"/>
                </a:solidFill>
              </a:rPr>
              <a:t>interface</a:t>
            </a:r>
            <a:r>
              <a:rPr dirty="0"/>
              <a:t> </a:t>
            </a:r>
            <a:r>
              <a:rPr dirty="0" err="1"/>
              <a:t>BasicGraphInterface</a:t>
            </a:r>
            <a:r>
              <a:rPr dirty="0"/>
              <a:t>&lt;T&gt;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/** Adds a given vertex to this graph.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</a:t>
            </a:r>
            <a:r>
              <a:rPr b="1" dirty="0" err="1"/>
              <a:t>param</a:t>
            </a:r>
            <a:r>
              <a:rPr dirty="0"/>
              <a:t> </a:t>
            </a:r>
            <a:r>
              <a:rPr dirty="0" err="1"/>
              <a:t>vertexLabel</a:t>
            </a:r>
            <a:r>
              <a:rPr dirty="0"/>
              <a:t>  An object that labels the new vertex and is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                 distinct from the labels of current vertices.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@return</a:t>
            </a:r>
            <a:r>
              <a:rPr dirty="0"/>
              <a:t>  True if the vertex is added, or false if not. */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b="1" dirty="0">
                <a:solidFill>
                  <a:srgbClr val="BA2DA2"/>
                </a:solidFill>
              </a:rPr>
              <a:t>public</a:t>
            </a:r>
            <a:r>
              <a:rPr b="1" dirty="0"/>
              <a:t> </a:t>
            </a:r>
            <a:r>
              <a:rPr b="1" dirty="0" err="1">
                <a:solidFill>
                  <a:srgbClr val="BA2DA2"/>
                </a:solidFill>
              </a:rPr>
              <a:t>boolean</a:t>
            </a:r>
            <a:r>
              <a:rPr b="1" dirty="0"/>
              <a:t> </a:t>
            </a:r>
            <a:r>
              <a:rPr b="1" dirty="0" err="1"/>
              <a:t>addVertex</a:t>
            </a:r>
            <a:r>
              <a:rPr b="1" dirty="0"/>
              <a:t>(T </a:t>
            </a:r>
            <a:r>
              <a:rPr b="1" dirty="0" err="1"/>
              <a:t>vertexLabel</a:t>
            </a:r>
            <a:r>
              <a:rPr b="1" dirty="0"/>
              <a:t>);</a:t>
            </a:r>
            <a:endParaRPr b="1" dirty="0"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j-lt"/>
                <a:ea typeface="+mj-ea"/>
                <a:cs typeface="+mj-cs"/>
                <a:sym typeface="Helvetica"/>
              </a:defRPr>
            </a:pP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/** Adds a weighted edge between two given distinct vertices that 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are currently in this graph. The desired edge must not already 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be in the graph. In a directed graph, the edge points toward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the second vertex given.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</a:t>
            </a:r>
            <a:r>
              <a:rPr b="1" dirty="0" err="1"/>
              <a:t>param</a:t>
            </a:r>
            <a:r>
              <a:rPr dirty="0"/>
              <a:t> begin  An object that labels the origin vertex of the edge.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</a:t>
            </a:r>
            <a:r>
              <a:rPr b="1" dirty="0" err="1"/>
              <a:t>param</a:t>
            </a:r>
            <a:r>
              <a:rPr dirty="0"/>
              <a:t> end    An object, distinct from begin, that labels the end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           vertex of the edge.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</a:t>
            </a:r>
            <a:r>
              <a:rPr b="1" dirty="0" err="1"/>
              <a:t>param</a:t>
            </a:r>
            <a:r>
              <a:rPr dirty="0"/>
              <a:t> </a:t>
            </a:r>
            <a:r>
              <a:rPr dirty="0" err="1"/>
              <a:t>edgeWeight</a:t>
            </a:r>
            <a:r>
              <a:rPr dirty="0"/>
              <a:t>  The real value of the edge's weight.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@return</a:t>
            </a:r>
            <a:r>
              <a:rPr dirty="0"/>
              <a:t>  True if the edge is added, or false if not. */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b="1" dirty="0">
                <a:solidFill>
                  <a:srgbClr val="BA2DA2"/>
                </a:solidFill>
              </a:rPr>
              <a:t>public</a:t>
            </a:r>
            <a:r>
              <a:rPr b="1" dirty="0"/>
              <a:t> </a:t>
            </a:r>
            <a:r>
              <a:rPr b="1" dirty="0" err="1">
                <a:solidFill>
                  <a:srgbClr val="BA2DA2"/>
                </a:solidFill>
              </a:rPr>
              <a:t>boolean</a:t>
            </a:r>
            <a:r>
              <a:rPr b="1" dirty="0"/>
              <a:t> </a:t>
            </a:r>
            <a:r>
              <a:rPr b="1" dirty="0" err="1"/>
              <a:t>addEdge</a:t>
            </a:r>
            <a:r>
              <a:rPr b="1" dirty="0"/>
              <a:t>(T begin, T end, </a:t>
            </a:r>
            <a:r>
              <a:rPr b="1" dirty="0">
                <a:solidFill>
                  <a:srgbClr val="BA2DA2"/>
                </a:solidFill>
              </a:rPr>
              <a:t>double</a:t>
            </a:r>
            <a:r>
              <a:rPr b="1" dirty="0"/>
              <a:t> </a:t>
            </a:r>
            <a:r>
              <a:rPr b="1" dirty="0" err="1"/>
              <a:t>edgeWeight</a:t>
            </a:r>
            <a:r>
              <a:rPr b="1" dirty="0"/>
              <a:t>);</a:t>
            </a:r>
            <a:endParaRPr b="1" dirty="0"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 txBox="1">
            <a:spLocks noGrp="1"/>
          </p:cNvSpPr>
          <p:nvPr>
            <p:ph type="title"/>
          </p:nvPr>
        </p:nvSpPr>
        <p:spPr>
          <a:xfrm>
            <a:off x="304026" y="159787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Directed &amp; Weighted </a:t>
            </a:r>
            <a:r>
              <a:rPr dirty="0"/>
              <a:t>Graphs</a:t>
            </a:r>
          </a:p>
        </p:txBody>
      </p:sp>
      <p:sp>
        <p:nvSpPr>
          <p:cNvPr id="58" name="FIGURE 29-3 A weighted graph"/>
          <p:cNvSpPr txBox="1">
            <a:spLocks noGrp="1"/>
          </p:cNvSpPr>
          <p:nvPr>
            <p:ph type="body" sz="quarter" idx="1"/>
          </p:nvPr>
        </p:nvSpPr>
        <p:spPr>
          <a:xfrm>
            <a:off x="5487860" y="4641302"/>
            <a:ext cx="2653651" cy="581001"/>
          </a:xfrm>
          <a:prstGeom prst="rect">
            <a:avLst/>
          </a:prstGeom>
        </p:spPr>
        <p:txBody>
          <a:bodyPr>
            <a:normAutofit/>
          </a:bodyPr>
          <a:lstStyle>
            <a:lvl1pPr defTabSz="484631">
              <a:defRPr sz="2332"/>
            </a:lvl1pPr>
          </a:lstStyle>
          <a:p>
            <a:r>
              <a:rPr sz="2000" b="0" dirty="0"/>
              <a:t>A weighted graph</a:t>
            </a:r>
          </a:p>
        </p:txBody>
      </p:sp>
      <p:pic>
        <p:nvPicPr>
          <p:cNvPr id="59" name="A weighted graph with mileage references to a road map.&#10;&#10;Picture 2" descr="A weighted graph with mileage references to a road map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55571" y="1120453"/>
            <a:ext cx="4614972" cy="3372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llustration of a directed graph with reference to a cities street map.&#10;&#10;Picture 2" descr="Illustration of a directed graph with reference to a cities street map.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3971" y="1262746"/>
            <a:ext cx="3170286" cy="3211922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FIGURE 29-2 A directed graph representing a portion of a city’s street map"/>
          <p:cNvSpPr txBox="1"/>
          <p:nvPr/>
        </p:nvSpPr>
        <p:spPr>
          <a:xfrm>
            <a:off x="443971" y="4769811"/>
            <a:ext cx="3579318" cy="10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>
            <a:lvl1pPr defTabSz="475487">
              <a:defRPr sz="2288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000" b="0" dirty="0"/>
              <a:t>A directed graph representing a portion of a city’s street map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31520">
              <a:defRPr sz="3520"/>
            </a:lvl1pPr>
          </a:lstStyle>
          <a:p>
            <a:r>
              <a:t>Java Interfaces for the ADT Graph (Part 2)</a:t>
            </a:r>
          </a:p>
        </p:txBody>
      </p:sp>
      <p:sp>
        <p:nvSpPr>
          <p:cNvPr id="202" name="/** Adds an unweighted edge between two given distinct vertices…"/>
          <p:cNvSpPr txBox="1"/>
          <p:nvPr/>
        </p:nvSpPr>
        <p:spPr>
          <a:xfrm>
            <a:off x="323368" y="807814"/>
            <a:ext cx="6087562" cy="4478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/** Adds an unweighted edge between two given distinct vertices 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that are currently in this graph. The desired edge must not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already be in the graph. In a directed graph, the edge points 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toward the second vertex given.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</a:t>
            </a:r>
            <a:r>
              <a:rPr b="1" dirty="0" err="1"/>
              <a:t>param</a:t>
            </a:r>
            <a:r>
              <a:rPr dirty="0"/>
              <a:t> begin  An object that labels the origin vertex of the edge.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</a:t>
            </a:r>
            <a:r>
              <a:rPr b="1" dirty="0" err="1"/>
              <a:t>param</a:t>
            </a:r>
            <a:r>
              <a:rPr dirty="0"/>
              <a:t> end    An object, distinct from begin, that labels the end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           vertex of the edge.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@return</a:t>
            </a:r>
            <a:r>
              <a:rPr dirty="0"/>
              <a:t>  True if the edge is added, or false if not. */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b="1" dirty="0">
                <a:solidFill>
                  <a:srgbClr val="BA2DA2"/>
                </a:solidFill>
              </a:rPr>
              <a:t>public</a:t>
            </a:r>
            <a:r>
              <a:rPr b="1" dirty="0"/>
              <a:t> </a:t>
            </a:r>
            <a:r>
              <a:rPr b="1" dirty="0" err="1">
                <a:solidFill>
                  <a:srgbClr val="BA2DA2"/>
                </a:solidFill>
              </a:rPr>
              <a:t>boolean</a:t>
            </a:r>
            <a:r>
              <a:rPr b="1" dirty="0"/>
              <a:t> </a:t>
            </a:r>
            <a:r>
              <a:rPr b="1" dirty="0" err="1"/>
              <a:t>addEdge</a:t>
            </a:r>
            <a:r>
              <a:rPr b="1" dirty="0"/>
              <a:t>(T begin, T end);</a:t>
            </a:r>
            <a:endParaRPr b="1" dirty="0"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j-lt"/>
                <a:ea typeface="+mj-ea"/>
                <a:cs typeface="+mj-cs"/>
                <a:sym typeface="Helvetica"/>
              </a:defRPr>
            </a:pP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/** Sees whether an edge exists between two given vertices.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</a:t>
            </a:r>
            <a:r>
              <a:rPr b="1" dirty="0" err="1"/>
              <a:t>param</a:t>
            </a:r>
            <a:r>
              <a:rPr dirty="0"/>
              <a:t> begin  An object that labels the origin vertex of the edge.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</a:t>
            </a:r>
            <a:r>
              <a:rPr b="1" dirty="0" err="1"/>
              <a:t>param</a:t>
            </a:r>
            <a:r>
              <a:rPr dirty="0"/>
              <a:t> end    An object that labels the end vertex of the edge.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@return</a:t>
            </a:r>
            <a:r>
              <a:rPr dirty="0"/>
              <a:t>  True if an edge exists. */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b="1" dirty="0">
                <a:solidFill>
                  <a:srgbClr val="BA2DA2"/>
                </a:solidFill>
              </a:rPr>
              <a:t>public</a:t>
            </a:r>
            <a:r>
              <a:rPr b="1" dirty="0"/>
              <a:t> </a:t>
            </a:r>
            <a:r>
              <a:rPr b="1" dirty="0" err="1">
                <a:solidFill>
                  <a:srgbClr val="BA2DA2"/>
                </a:solidFill>
              </a:rPr>
              <a:t>boolean</a:t>
            </a:r>
            <a:r>
              <a:rPr b="1" dirty="0"/>
              <a:t> </a:t>
            </a:r>
            <a:r>
              <a:rPr b="1" dirty="0" err="1"/>
              <a:t>hasEdge</a:t>
            </a:r>
            <a:r>
              <a:rPr b="1" dirty="0"/>
              <a:t>(T begin, T end);</a:t>
            </a:r>
            <a:endParaRPr b="1" dirty="0"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j-lt"/>
                <a:ea typeface="+mj-ea"/>
                <a:cs typeface="+mj-cs"/>
                <a:sym typeface="Helvetica"/>
              </a:defRPr>
            </a:pP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/** Sees whether this graph is empty.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@return</a:t>
            </a:r>
            <a:r>
              <a:rPr dirty="0"/>
              <a:t>  True if the graph is empty. */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b="1" dirty="0"/>
              <a:t>   </a:t>
            </a:r>
            <a:r>
              <a:rPr b="1" dirty="0">
                <a:solidFill>
                  <a:srgbClr val="BA2DA2"/>
                </a:solidFill>
              </a:rPr>
              <a:t>public</a:t>
            </a:r>
            <a:r>
              <a:rPr b="1" dirty="0"/>
              <a:t> </a:t>
            </a:r>
            <a:r>
              <a:rPr b="1" dirty="0" err="1">
                <a:solidFill>
                  <a:srgbClr val="BA2DA2"/>
                </a:solidFill>
              </a:rPr>
              <a:t>boolean</a:t>
            </a:r>
            <a:r>
              <a:rPr b="1" dirty="0"/>
              <a:t> </a:t>
            </a:r>
            <a:r>
              <a:rPr b="1" dirty="0" err="1"/>
              <a:t>isEmpty</a:t>
            </a:r>
            <a:r>
              <a:rPr b="1" dirty="0"/>
              <a:t>();</a:t>
            </a:r>
            <a:endParaRPr b="1" dirty="0"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31520">
              <a:defRPr sz="3520"/>
            </a:lvl1pPr>
          </a:lstStyle>
          <a:p>
            <a:r>
              <a:t>Java Interfaces for the ADT Graph (Part 3)</a:t>
            </a:r>
          </a:p>
        </p:txBody>
      </p:sp>
      <p:sp>
        <p:nvSpPr>
          <p:cNvPr id="206" name="/** Gets the number of vertices in this graph.…"/>
          <p:cNvSpPr txBox="1"/>
          <p:nvPr/>
        </p:nvSpPr>
        <p:spPr>
          <a:xfrm>
            <a:off x="323368" y="807814"/>
            <a:ext cx="4739757" cy="3093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 sz="15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/** Gets the number of vertices in this graph.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@return</a:t>
            </a:r>
            <a:r>
              <a:rPr dirty="0"/>
              <a:t>  The number of vertices in the graph. */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b="1" dirty="0">
                <a:solidFill>
                  <a:srgbClr val="BA2DA2"/>
                </a:solidFill>
              </a:rPr>
              <a:t>public</a:t>
            </a:r>
            <a:r>
              <a:rPr b="1" dirty="0"/>
              <a:t> </a:t>
            </a:r>
            <a:r>
              <a:rPr b="1" dirty="0" err="1">
                <a:solidFill>
                  <a:srgbClr val="BA2DA2"/>
                </a:solidFill>
              </a:rPr>
              <a:t>int</a:t>
            </a:r>
            <a:r>
              <a:rPr b="1" dirty="0"/>
              <a:t> </a:t>
            </a:r>
            <a:r>
              <a:rPr b="1" dirty="0" err="1"/>
              <a:t>getNumberOfVertices</a:t>
            </a:r>
            <a:r>
              <a:rPr b="1" dirty="0"/>
              <a:t>();</a:t>
            </a:r>
            <a:endParaRPr b="1" dirty="0"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j-lt"/>
                <a:ea typeface="+mj-ea"/>
                <a:cs typeface="+mj-cs"/>
                <a:sym typeface="Helvetica"/>
              </a:defRPr>
            </a:pP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/** Gets the number of edges in this graph.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b="1" dirty="0"/>
              <a:t>@return</a:t>
            </a:r>
            <a:r>
              <a:rPr dirty="0"/>
              <a:t>  The number of edges in the graph. */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b="1" dirty="0">
                <a:solidFill>
                  <a:srgbClr val="BA2DA2"/>
                </a:solidFill>
              </a:rPr>
              <a:t>public</a:t>
            </a:r>
            <a:r>
              <a:rPr b="1" dirty="0"/>
              <a:t> </a:t>
            </a:r>
            <a:r>
              <a:rPr b="1" dirty="0" err="1">
                <a:solidFill>
                  <a:srgbClr val="BA2DA2"/>
                </a:solidFill>
              </a:rPr>
              <a:t>int</a:t>
            </a:r>
            <a:r>
              <a:rPr b="1" dirty="0"/>
              <a:t> </a:t>
            </a:r>
            <a:r>
              <a:rPr b="1" dirty="0" err="1"/>
              <a:t>getNumberOfEdges</a:t>
            </a:r>
            <a:r>
              <a:rPr b="1" dirty="0"/>
              <a:t>();</a:t>
            </a:r>
            <a:endParaRPr b="1" dirty="0"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+mj-lt"/>
                <a:ea typeface="+mj-ea"/>
                <a:cs typeface="+mj-cs"/>
                <a:sym typeface="Helvetica"/>
              </a:defRPr>
            </a:pP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/** Removes all vertices and edges from this graph </a:t>
            </a: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							resulting in an empty graph. */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b="1" dirty="0">
                <a:solidFill>
                  <a:srgbClr val="BA2DA2"/>
                </a:solidFill>
              </a:rPr>
              <a:t>public</a:t>
            </a:r>
            <a:r>
              <a:rPr b="1" dirty="0"/>
              <a:t> </a:t>
            </a:r>
            <a:r>
              <a:rPr b="1" dirty="0">
                <a:solidFill>
                  <a:srgbClr val="BA2DA2"/>
                </a:solidFill>
              </a:rPr>
              <a:t>void</a:t>
            </a:r>
            <a:r>
              <a:rPr b="1" dirty="0"/>
              <a:t> clear();</a:t>
            </a:r>
            <a:endParaRPr b="1" dirty="0"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 sz="1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} </a:t>
            </a:r>
            <a:r>
              <a:rPr dirty="0"/>
              <a:t>// end </a:t>
            </a:r>
            <a:r>
              <a:rPr dirty="0" err="1"/>
              <a:t>BasicGraphInterface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31520">
              <a:defRPr sz="3520"/>
            </a:lvl1pPr>
          </a:lstStyle>
          <a:p>
            <a:r>
              <a:t>Java Interfaces for the ADT Graph (Part 1)</a:t>
            </a:r>
          </a:p>
        </p:txBody>
      </p:sp>
      <p:sp>
        <p:nvSpPr>
          <p:cNvPr id="213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5647904"/>
            <a:ext cx="8229600" cy="581001"/>
          </a:xfrm>
          <a:prstGeom prst="rect">
            <a:avLst/>
          </a:prstGeom>
        </p:spPr>
        <p:txBody>
          <a:bodyPr>
            <a:normAutofit/>
          </a:bodyPr>
          <a:lstStyle>
            <a:lvl1pPr defTabSz="603504">
              <a:defRPr sz="2376"/>
            </a:lvl1pPr>
          </a:lstStyle>
          <a:p>
            <a:r>
              <a:rPr sz="2000" b="0" dirty="0"/>
              <a:t>An interface of operations on an existing graph</a:t>
            </a:r>
          </a:p>
        </p:txBody>
      </p:sp>
      <p:sp>
        <p:nvSpPr>
          <p:cNvPr id="214" name="/** An interface of methods that process an existing graph. */…"/>
          <p:cNvSpPr txBox="1"/>
          <p:nvPr/>
        </p:nvSpPr>
        <p:spPr>
          <a:xfrm>
            <a:off x="249435" y="919595"/>
            <a:ext cx="6013824" cy="418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/** An interface of methods that process an existing graph. */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BA2DA2"/>
                </a:solidFill>
              </a:rPr>
              <a:t>interface</a:t>
            </a:r>
            <a:r>
              <a:rPr dirty="0"/>
              <a:t> </a:t>
            </a:r>
            <a:r>
              <a:rPr dirty="0" err="1"/>
              <a:t>GraphAlgorithmsInterface</a:t>
            </a:r>
            <a:r>
              <a:rPr dirty="0"/>
              <a:t>&lt;T&gt;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/** Performs a breadth-first traversal of this graph.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</a:t>
            </a:r>
            <a:r>
              <a:rPr b="1" dirty="0" err="1"/>
              <a:t>param</a:t>
            </a:r>
            <a:r>
              <a:rPr dirty="0"/>
              <a:t> origin  An object that labels the origin vertex of the traversal.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@return</a:t>
            </a:r>
            <a:r>
              <a:rPr dirty="0"/>
              <a:t>  A queue of labels of the vertices in the traversal, with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      the label of the origin vertex at the queue's front. */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b="1" dirty="0">
                <a:solidFill>
                  <a:srgbClr val="BA2DA2"/>
                </a:solidFill>
              </a:rPr>
              <a:t>public</a:t>
            </a:r>
            <a:r>
              <a:rPr b="1" dirty="0"/>
              <a:t> </a:t>
            </a:r>
            <a:r>
              <a:rPr b="1" dirty="0" err="1"/>
              <a:t>QueueInterface</a:t>
            </a:r>
            <a:r>
              <a:rPr b="1" dirty="0"/>
              <a:t>&lt;T&gt; </a:t>
            </a:r>
            <a:r>
              <a:rPr b="1" dirty="0" err="1"/>
              <a:t>getBreadthFirstTraversal</a:t>
            </a:r>
            <a:r>
              <a:rPr b="1" dirty="0"/>
              <a:t>(T origin);</a:t>
            </a:r>
            <a:endParaRPr b="1" dirty="0"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j-lt"/>
                <a:ea typeface="+mj-ea"/>
                <a:cs typeface="+mj-cs"/>
                <a:sym typeface="Helvetica"/>
              </a:defRPr>
            </a:pP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/** Performs a depth-first traversal of this graph.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</a:t>
            </a:r>
            <a:r>
              <a:rPr b="1" dirty="0" err="1"/>
              <a:t>param</a:t>
            </a:r>
            <a:r>
              <a:rPr dirty="0"/>
              <a:t> origin  An object that labels the origin vertex of the traversal.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@return</a:t>
            </a:r>
            <a:r>
              <a:rPr dirty="0"/>
              <a:t>  A queue of labels of the vertices in the traversal, with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      the label of the origin vertex at the queue's front. */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b="1" dirty="0">
                <a:solidFill>
                  <a:srgbClr val="BA2DA2"/>
                </a:solidFill>
              </a:rPr>
              <a:t>public</a:t>
            </a:r>
            <a:r>
              <a:rPr b="1" dirty="0"/>
              <a:t> </a:t>
            </a:r>
            <a:r>
              <a:rPr b="1" dirty="0" err="1"/>
              <a:t>QueueInterface</a:t>
            </a:r>
            <a:r>
              <a:rPr b="1" dirty="0"/>
              <a:t>&lt;T&gt; </a:t>
            </a:r>
            <a:r>
              <a:rPr b="1" dirty="0" err="1"/>
              <a:t>getDepthFirstTraversal</a:t>
            </a:r>
            <a:r>
              <a:rPr b="1" dirty="0"/>
              <a:t>(T origin);</a:t>
            </a:r>
            <a:endParaRPr b="1" dirty="0"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j-lt"/>
                <a:ea typeface="+mj-ea"/>
                <a:cs typeface="+mj-cs"/>
                <a:sym typeface="Helvetica"/>
              </a:defRPr>
            </a:pPr>
            <a:endParaRPr b="1" dirty="0"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/** Performs a topological sort of the vertices in this graph without cycles.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@return</a:t>
            </a:r>
            <a:r>
              <a:rPr dirty="0"/>
              <a:t>  A stack of vertex labels in topological order, beginning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      with the stack's top. */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b="1" dirty="0"/>
              <a:t>   </a:t>
            </a:r>
            <a:r>
              <a:rPr b="1" dirty="0">
                <a:solidFill>
                  <a:srgbClr val="BA2DA2"/>
                </a:solidFill>
              </a:rPr>
              <a:t>public</a:t>
            </a:r>
            <a:r>
              <a:rPr b="1" dirty="0"/>
              <a:t> </a:t>
            </a:r>
            <a:r>
              <a:rPr b="1" dirty="0" err="1"/>
              <a:t>StackInterface</a:t>
            </a:r>
            <a:r>
              <a:rPr b="1" dirty="0"/>
              <a:t>&lt;T&gt; </a:t>
            </a:r>
            <a:r>
              <a:rPr b="1" dirty="0" err="1"/>
              <a:t>getTopologicalOrder</a:t>
            </a:r>
            <a:r>
              <a:rPr b="1" dirty="0"/>
              <a:t>();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 1"/>
          <p:cNvSpPr txBox="1">
            <a:spLocks noGrp="1"/>
          </p:cNvSpPr>
          <p:nvPr>
            <p:ph type="title"/>
          </p:nvPr>
        </p:nvSpPr>
        <p:spPr>
          <a:xfrm>
            <a:off x="249435" y="115810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31520">
              <a:defRPr sz="3520"/>
            </a:lvl1pPr>
          </a:lstStyle>
          <a:p>
            <a:r>
              <a:rPr dirty="0"/>
              <a:t>Java Interfaces for the ADT Graph (Part 2)</a:t>
            </a:r>
          </a:p>
        </p:txBody>
      </p:sp>
      <p:sp>
        <p:nvSpPr>
          <p:cNvPr id="217" name="Conten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603504">
              <a:defRPr sz="2376"/>
            </a:lvl1pPr>
          </a:lstStyle>
          <a:p>
            <a:r>
              <a:rPr sz="1800" b="0" dirty="0"/>
              <a:t>An interface of operations on an existing graph</a:t>
            </a:r>
          </a:p>
        </p:txBody>
      </p:sp>
      <p:sp>
        <p:nvSpPr>
          <p:cNvPr id="218" name="/** Finds the shortest-length path between two given vertices in this graph.…"/>
          <p:cNvSpPr txBox="1"/>
          <p:nvPr/>
        </p:nvSpPr>
        <p:spPr>
          <a:xfrm>
            <a:off x="147662" y="924194"/>
            <a:ext cx="6366484" cy="504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</a:t>
            </a:r>
            <a:r>
              <a:rPr dirty="0"/>
              <a:t>/** Finds the shortest-length path between two given vertices in this graph.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</a:t>
            </a:r>
            <a:r>
              <a:rPr b="1" dirty="0" err="1"/>
              <a:t>param</a:t>
            </a:r>
            <a:r>
              <a:rPr dirty="0"/>
              <a:t> begin  An object that labels the path's origin vertex.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</a:t>
            </a:r>
            <a:r>
              <a:rPr b="1" dirty="0" err="1"/>
              <a:t>param</a:t>
            </a:r>
            <a:r>
              <a:rPr dirty="0"/>
              <a:t> end    An object that labels the path's destination vertex.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</a:t>
            </a:r>
            <a:r>
              <a:rPr b="1" dirty="0" err="1"/>
              <a:t>param</a:t>
            </a:r>
            <a:r>
              <a:rPr dirty="0"/>
              <a:t> path   A stack of labels that is empty initially;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           at the completion of the method, this stack contains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           the labels of the vertices along the shortest path;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           the label of the origin vertex is at the top, and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           the label of the destination vertex is at the bottom       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@return</a:t>
            </a:r>
            <a:r>
              <a:rPr dirty="0"/>
              <a:t>  The length of the shortest path. */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b="1" dirty="0">
                <a:solidFill>
                  <a:srgbClr val="BA2DA2"/>
                </a:solidFill>
              </a:rPr>
              <a:t>public</a:t>
            </a:r>
            <a:r>
              <a:rPr b="1" dirty="0"/>
              <a:t> </a:t>
            </a:r>
            <a:r>
              <a:rPr b="1" dirty="0" err="1">
                <a:solidFill>
                  <a:srgbClr val="BA2DA2"/>
                </a:solidFill>
              </a:rPr>
              <a:t>int</a:t>
            </a:r>
            <a:r>
              <a:rPr b="1" dirty="0"/>
              <a:t> </a:t>
            </a:r>
            <a:r>
              <a:rPr b="1" dirty="0" err="1"/>
              <a:t>getShortestPath</a:t>
            </a:r>
            <a:r>
              <a:rPr b="1" dirty="0"/>
              <a:t>(T begin, T end, </a:t>
            </a:r>
            <a:r>
              <a:rPr b="1" dirty="0" err="1"/>
              <a:t>StackInterface</a:t>
            </a:r>
            <a:r>
              <a:rPr b="1" dirty="0"/>
              <a:t>&lt;T&gt; path);</a:t>
            </a:r>
            <a:endParaRPr b="1" dirty="0"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+mj-lt"/>
                <a:ea typeface="+mj-ea"/>
                <a:cs typeface="+mj-cs"/>
                <a:sym typeface="Helvetica"/>
              </a:defRPr>
            </a:pP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   </a:t>
            </a:r>
            <a:r>
              <a:rPr dirty="0"/>
              <a:t>/** Finds the least-cost path between two given vertices in this graph.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</a:t>
            </a:r>
            <a:r>
              <a:rPr b="1" dirty="0" err="1"/>
              <a:t>param</a:t>
            </a:r>
            <a:r>
              <a:rPr dirty="0"/>
              <a:t> begin  An object that labels the path's origin vertex.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</a:t>
            </a:r>
            <a:r>
              <a:rPr b="1" dirty="0" err="1"/>
              <a:t>param</a:t>
            </a:r>
            <a:r>
              <a:rPr dirty="0"/>
              <a:t> end    An object that labels the path's destination vertex.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</a:t>
            </a:r>
            <a:r>
              <a:rPr b="1" dirty="0" err="1"/>
              <a:t>param</a:t>
            </a:r>
            <a:r>
              <a:rPr dirty="0"/>
              <a:t> path   A stack of labels that is empty initially;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           at the completion of the method, this stack contains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           the labels of the vertices along the cheapest path;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           the label of the origin vertex is at the top, and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             the label of the destination vertex is at the bottom       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</a:t>
            </a:r>
            <a:r>
              <a:rPr b="1" dirty="0"/>
              <a:t>@return</a:t>
            </a:r>
            <a:r>
              <a:rPr dirty="0"/>
              <a:t>  The cost of the cheapest path. */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</a:t>
            </a:r>
            <a:r>
              <a:rPr b="1" dirty="0">
                <a:solidFill>
                  <a:srgbClr val="BA2DA2"/>
                </a:solidFill>
              </a:rPr>
              <a:t>public</a:t>
            </a:r>
            <a:r>
              <a:rPr b="1" dirty="0"/>
              <a:t> </a:t>
            </a:r>
            <a:r>
              <a:rPr b="1" dirty="0">
                <a:solidFill>
                  <a:srgbClr val="BA2DA2"/>
                </a:solidFill>
              </a:rPr>
              <a:t>double</a:t>
            </a:r>
            <a:r>
              <a:rPr b="1" dirty="0"/>
              <a:t> </a:t>
            </a:r>
            <a:r>
              <a:rPr b="1" dirty="0" err="1"/>
              <a:t>getCheapestPath</a:t>
            </a:r>
            <a:r>
              <a:rPr b="1" dirty="0"/>
              <a:t>(T begin, T end, </a:t>
            </a:r>
            <a:r>
              <a:rPr b="1" dirty="0" err="1"/>
              <a:t>StackInterface</a:t>
            </a:r>
            <a:r>
              <a:rPr b="1" dirty="0"/>
              <a:t>&lt;T&gt; path);</a:t>
            </a: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} </a:t>
            </a:r>
            <a:r>
              <a:rPr dirty="0"/>
              <a:t>// end </a:t>
            </a:r>
            <a:r>
              <a:rPr dirty="0" err="1"/>
              <a:t>GraphAlgorithmsInterface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>
            <a:spLocks noGrp="1"/>
          </p:cNvSpPr>
          <p:nvPr>
            <p:ph type="title"/>
          </p:nvPr>
        </p:nvSpPr>
        <p:spPr>
          <a:xfrm>
            <a:off x="249435" y="140840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905255">
              <a:defRPr sz="4356"/>
            </a:lvl1pPr>
          </a:lstStyle>
          <a:p>
            <a:r>
              <a:rPr dirty="0"/>
              <a:t>Java Interfaces for the ADT Graph</a:t>
            </a:r>
          </a:p>
        </p:txBody>
      </p:sp>
      <p:sp>
        <p:nvSpPr>
          <p:cNvPr id="221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200" y="5831016"/>
            <a:ext cx="8229600" cy="482236"/>
          </a:xfrm>
          <a:prstGeom prst="rect">
            <a:avLst/>
          </a:prstGeom>
        </p:spPr>
        <p:txBody>
          <a:bodyPr>
            <a:normAutofit/>
          </a:bodyPr>
          <a:lstStyle>
            <a:lvl1pPr defTabSz="749808">
              <a:defRPr sz="2952"/>
            </a:lvl1pPr>
          </a:lstStyle>
          <a:p>
            <a:r>
              <a:rPr sz="1800" b="0" dirty="0"/>
              <a:t>An interface for the ADT graph</a:t>
            </a:r>
          </a:p>
        </p:txBody>
      </p:sp>
      <p:sp>
        <p:nvSpPr>
          <p:cNvPr id="222" name="/** An interface of methods that create, manipulate, and process a graph. */…"/>
          <p:cNvSpPr txBox="1"/>
          <p:nvPr/>
        </p:nvSpPr>
        <p:spPr>
          <a:xfrm>
            <a:off x="457200" y="1382454"/>
            <a:ext cx="6041075" cy="116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/**</a:t>
            </a:r>
            <a:r>
              <a:rPr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An interface of methods that create, manipulate, and process a graph.</a:t>
            </a:r>
            <a:r>
              <a:rPr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*/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b="1" dirty="0">
                <a:solidFill>
                  <a:srgbClr val="BA2DA2"/>
                </a:solidFill>
              </a:rPr>
              <a:t>public</a:t>
            </a:r>
            <a:r>
              <a:rPr b="1" dirty="0"/>
              <a:t> </a:t>
            </a:r>
            <a:r>
              <a:rPr b="1" dirty="0">
                <a:solidFill>
                  <a:srgbClr val="BA2DA2"/>
                </a:solidFill>
              </a:rPr>
              <a:t>interface</a:t>
            </a:r>
            <a:r>
              <a:rPr b="1" dirty="0"/>
              <a:t> </a:t>
            </a:r>
            <a:r>
              <a:rPr b="1" dirty="0" err="1"/>
              <a:t>GraphInterface</a:t>
            </a:r>
            <a:r>
              <a:rPr b="1" dirty="0"/>
              <a:t>&lt;T&gt; </a:t>
            </a:r>
            <a:r>
              <a:rPr b="1" dirty="0">
                <a:solidFill>
                  <a:srgbClr val="BA2DA2"/>
                </a:solidFill>
              </a:rPr>
              <a:t>extends</a:t>
            </a:r>
            <a:r>
              <a:rPr b="1" dirty="0"/>
              <a:t> </a:t>
            </a:r>
            <a:r>
              <a:rPr b="1" dirty="0" err="1"/>
              <a:t>BasicGraphInterface</a:t>
            </a:r>
            <a:r>
              <a:rPr b="1" dirty="0"/>
              <a:t>&lt;T&gt;, </a:t>
            </a:r>
            <a:endParaRPr b="1" dirty="0"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b="1" dirty="0"/>
              <a:t>                                           </a:t>
            </a:r>
            <a:r>
              <a:rPr b="1" dirty="0" err="1"/>
              <a:t>GraphAlgorithmsInterface</a:t>
            </a:r>
            <a:r>
              <a:rPr b="1" dirty="0"/>
              <a:t>&lt;T&gt;</a:t>
            </a:r>
            <a:endParaRPr b="1" dirty="0"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defTabSz="344804">
              <a:tabLst>
                <a:tab pos="342900" algn="l"/>
              </a:tabLst>
              <a:defRPr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000000"/>
                </a:solidFill>
              </a:rPr>
              <a:t>} </a:t>
            </a:r>
            <a:r>
              <a:rPr dirty="0"/>
              <a:t>// end </a:t>
            </a:r>
            <a:r>
              <a:rPr dirty="0" err="1"/>
              <a:t>GraphInterface</a:t>
            </a:r>
            <a:endParaRPr dirty="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1"/>
          <p:cNvSpPr txBox="1">
            <a:spLocks noGrp="1"/>
          </p:cNvSpPr>
          <p:nvPr>
            <p:ph type="title"/>
          </p:nvPr>
        </p:nvSpPr>
        <p:spPr>
          <a:xfrm>
            <a:off x="457200" y="128954"/>
            <a:ext cx="8513565" cy="80781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Breadth-First Traversal</a:t>
            </a:r>
          </a:p>
        </p:txBody>
      </p:sp>
      <p:sp>
        <p:nvSpPr>
          <p:cNvPr id="92" name="Algorithm getBreadthFirstTraversal(originVertex)…"/>
          <p:cNvSpPr txBox="1"/>
          <p:nvPr/>
        </p:nvSpPr>
        <p:spPr>
          <a:xfrm>
            <a:off x="596900" y="1023691"/>
            <a:ext cx="4843070" cy="4910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0" marR="1296035" lvl="0" indent="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5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rPr kumimoji="0" sz="15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getBreadthFirstTraversal</a:t>
            </a:r>
            <a:r>
              <a:rPr kumimoji="0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(</a:t>
            </a:r>
            <a:r>
              <a:rPr kumimoji="0" sz="15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originVertex</a:t>
            </a:r>
            <a:r>
              <a:rPr kumimoji="0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) </a:t>
            </a:r>
          </a:p>
          <a:p>
            <a:pPr marL="0" marR="1296035" lvl="0" indent="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traversalOrder</a:t>
            </a:r>
            <a:r>
              <a:rPr kumimoji="0" sz="1500" b="0" i="0" u="none" strike="noStrike" kern="0" cap="none" spc="-8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=</a:t>
            </a:r>
            <a:r>
              <a:rPr kumimoji="0" sz="1500" b="0" i="0" u="none" strike="noStrike" kern="0" cap="none" spc="-12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sz="15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a</a:t>
            </a:r>
            <a:r>
              <a:rPr kumimoji="0" sz="1500" b="0" i="1" u="none" strike="noStrike" kern="0" cap="none" spc="-22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5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new</a:t>
            </a:r>
            <a:r>
              <a:rPr kumimoji="0" sz="1500" b="0" i="1" u="none" strike="noStrike" kern="0" cap="none" spc="-22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5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queue</a:t>
            </a:r>
            <a:r>
              <a:rPr kumimoji="0" sz="1500" b="0" i="1" u="none" strike="noStrike" kern="0" cap="none" spc="-22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5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for</a:t>
            </a:r>
            <a:r>
              <a:rPr kumimoji="0" sz="1500" b="0" i="1" u="none" strike="noStrike" kern="0" cap="none" spc="-22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5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the</a:t>
            </a:r>
            <a:r>
              <a:rPr kumimoji="0" sz="1500" b="0" i="1" u="none" strike="noStrike" kern="0" cap="none" spc="-22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5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resulting</a:t>
            </a:r>
            <a:r>
              <a:rPr kumimoji="0" sz="1500" b="0" i="1" u="none" strike="noStrike" kern="0" cap="none" spc="-22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5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traversal</a:t>
            </a:r>
            <a:r>
              <a:rPr kumimoji="0" sz="1500" b="0" i="1" u="none" strike="noStrike" kern="0" cap="none" spc="-22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5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order </a:t>
            </a:r>
          </a:p>
          <a:p>
            <a:pPr marL="0" marR="1296035" lvl="0" indent="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vertexQueue</a:t>
            </a:r>
            <a:r>
              <a:rPr kumimoji="0" sz="1500" b="0" i="0" u="none" strike="noStrike" kern="0" cap="none" spc="-11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=</a:t>
            </a:r>
            <a:r>
              <a:rPr kumimoji="0" sz="1500" b="0" i="0" u="none" strike="noStrike" kern="0" cap="none" spc="-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sz="15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a</a:t>
            </a:r>
            <a:r>
              <a:rPr kumimoji="0" sz="1500" b="0" i="1" u="none" strike="noStrike" kern="0" cap="none" spc="-24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5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new</a:t>
            </a:r>
            <a:r>
              <a:rPr kumimoji="0" sz="1500" b="0" i="1" u="none" strike="noStrike" kern="0" cap="none" spc="-24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5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queue</a:t>
            </a:r>
            <a:r>
              <a:rPr kumimoji="0" sz="1500" b="0" i="1" u="none" strike="noStrike" kern="0" cap="none" spc="-24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5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to</a:t>
            </a:r>
            <a:r>
              <a:rPr kumimoji="0" sz="1500" b="0" i="1" u="none" strike="noStrike" kern="0" cap="none" spc="-24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5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hold</a:t>
            </a:r>
            <a:r>
              <a:rPr kumimoji="0" sz="1500" b="0" i="1" u="none" strike="noStrike" kern="0" cap="none" spc="-24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5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vertices</a:t>
            </a:r>
            <a:r>
              <a:rPr kumimoji="0" sz="1500" b="0" i="1" u="none" strike="noStrike" kern="0" cap="none" spc="-24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5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as</a:t>
            </a:r>
            <a:r>
              <a:rPr kumimoji="0" sz="1500" b="0" i="1" u="none" strike="noStrike" kern="0" cap="none" spc="-24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5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they</a:t>
            </a:r>
            <a:r>
              <a:rPr kumimoji="0" sz="1500" b="0" i="1" u="none" strike="noStrike" kern="0" cap="none" spc="-24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5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are</a:t>
            </a:r>
            <a:r>
              <a:rPr kumimoji="0" sz="1500" b="0" i="1" u="none" strike="noStrike" kern="0" cap="none" spc="-24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5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visited </a:t>
            </a:r>
          </a:p>
          <a:p>
            <a:pPr marL="0" marR="1296035" lvl="0" indent="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5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Mark </a:t>
            </a:r>
            <a:r>
              <a:rPr kumimoji="0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originVertex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sz="15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as</a:t>
            </a:r>
            <a:r>
              <a:rPr kumimoji="0" sz="1500" b="0" i="1" u="none" strike="noStrike" kern="0" cap="none" spc="-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5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visited</a:t>
            </a:r>
          </a:p>
          <a:p>
            <a:pPr marL="0" marR="1296035" lvl="0" indent="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traversalOrder.enqueue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originVertex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 </a:t>
            </a:r>
          </a:p>
          <a:p>
            <a:pPr marL="0" marR="1296035" lvl="0" indent="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vertexQueue.enqueue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originVertex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while 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(!</a:t>
            </a:r>
            <a:r>
              <a:rPr kumimoji="0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vertexQueue.isEmpty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())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{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frontVertex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= </a:t>
            </a:r>
            <a:r>
              <a:rPr kumimoji="0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vertexQueue.dequeue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()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while 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(</a:t>
            </a:r>
            <a:r>
              <a:rPr kumimoji="0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frontVertex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sz="15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has a neighbor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)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{</a:t>
            </a:r>
          </a:p>
          <a:p>
            <a:pPr marL="0" marR="0" lvl="4" indent="9144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nextNeighbor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= </a:t>
            </a:r>
            <a:r>
              <a:rPr kumimoji="0" sz="15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next neighbor of </a:t>
            </a:r>
            <a:r>
              <a:rPr kumimoji="0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frontVertex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  <a:p>
            <a:pPr marL="0" marR="0" lvl="4" indent="9144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if 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nextNeighbor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sz="15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is not visited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4" indent="9144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{</a:t>
            </a:r>
          </a:p>
          <a:p>
            <a:pPr marL="0" marR="1089025" lvl="6" indent="13716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Mark </a:t>
            </a:r>
            <a:r>
              <a:rPr kumimoji="0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nextNeighbor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sz="15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as visited </a:t>
            </a:r>
          </a:p>
          <a:p>
            <a:pPr marL="0" marR="1089025" lvl="6" indent="13716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traversalOrder.enqueue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nextNeighbor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 </a:t>
            </a:r>
          </a:p>
          <a:p>
            <a:pPr marL="0" marR="1089025" lvl="6" indent="13716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vertexQueue.enqueue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nextNeighbor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4" indent="9144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}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}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return </a:t>
            </a:r>
            <a:r>
              <a:rPr kumimoji="0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traversalOrder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6765872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/>
          <p:cNvSpPr txBox="1">
            <a:spLocks noGrp="1"/>
          </p:cNvSpPr>
          <p:nvPr>
            <p:ph type="title"/>
          </p:nvPr>
        </p:nvSpPr>
        <p:spPr>
          <a:xfrm>
            <a:off x="249435" y="135628"/>
            <a:ext cx="8513565" cy="8078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Depth-First Traversal</a:t>
            </a:r>
          </a:p>
        </p:txBody>
      </p:sp>
      <p:sp>
        <p:nvSpPr>
          <p:cNvPr id="100" name="Algorithm getDepthFirstTraversal(originVertex)…"/>
          <p:cNvSpPr txBox="1"/>
          <p:nvPr/>
        </p:nvSpPr>
        <p:spPr>
          <a:xfrm>
            <a:off x="533399" y="930759"/>
            <a:ext cx="8229601" cy="4696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0" marR="1067435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6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rPr kumimoji="0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getDepthFirstTraversal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(</a:t>
            </a:r>
            <a:r>
              <a:rPr kumimoji="0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originVertex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) </a:t>
            </a:r>
          </a:p>
          <a:p>
            <a:pPr marL="0" marR="1067435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traversalOrder</a:t>
            </a:r>
            <a:r>
              <a:rPr kumimoji="0" sz="1600" b="0" i="0" u="none" strike="noStrike" kern="0" cap="none" spc="-9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=</a:t>
            </a:r>
            <a:r>
              <a:rPr kumimoji="0" sz="16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a</a:t>
            </a:r>
            <a:r>
              <a:rPr kumimoji="0" sz="1600" b="0" i="1" u="none" strike="noStrike" kern="0" cap="none" spc="-2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new</a:t>
            </a:r>
            <a:r>
              <a:rPr kumimoji="0" sz="1600" b="0" i="1" u="none" strike="noStrike" kern="0" cap="none" spc="-2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queue</a:t>
            </a:r>
            <a:r>
              <a:rPr kumimoji="0" sz="1600" b="0" i="1" u="none" strike="noStrike" kern="0" cap="none" spc="-2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for</a:t>
            </a:r>
            <a:r>
              <a:rPr kumimoji="0" sz="1600" b="0" i="1" u="none" strike="noStrike" kern="0" cap="none" spc="-2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the</a:t>
            </a:r>
            <a:r>
              <a:rPr kumimoji="0" sz="1600" b="0" i="1" u="none" strike="noStrike" kern="0" cap="none" spc="-2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resulting</a:t>
            </a:r>
            <a:r>
              <a:rPr kumimoji="0" sz="1600" b="0" i="1" u="none" strike="noStrike" kern="0" cap="none" spc="-2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traversal</a:t>
            </a:r>
            <a:r>
              <a:rPr kumimoji="0" sz="1600" b="0" i="1" u="none" strike="noStrike" kern="0" cap="none" spc="-2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order </a:t>
            </a:r>
          </a:p>
          <a:p>
            <a:pPr marL="0" marR="1067435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vertexStack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=</a:t>
            </a:r>
            <a:r>
              <a:rPr kumimoji="0" sz="1600" b="0" i="0" u="none" strike="noStrike" kern="0" cap="none" spc="-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a</a:t>
            </a:r>
            <a:r>
              <a:rPr kumimoji="0" sz="1600" b="0" i="1" u="none" strike="noStrike" kern="0" cap="none" spc="-19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new</a:t>
            </a:r>
            <a:r>
              <a:rPr kumimoji="0" sz="1600" b="0" i="1" u="none" strike="noStrike" kern="0" cap="none" spc="-19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stack</a:t>
            </a:r>
            <a:r>
              <a:rPr kumimoji="0" sz="1600" b="0" i="1" u="none" strike="noStrike" kern="0" cap="none" spc="-19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to</a:t>
            </a:r>
            <a:r>
              <a:rPr kumimoji="0" sz="1600" b="0" i="1" u="none" strike="noStrike" kern="0" cap="none" spc="-19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hold</a:t>
            </a:r>
            <a:r>
              <a:rPr kumimoji="0" sz="1600" b="0" i="1" u="none" strike="noStrike" kern="0" cap="none" spc="-19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vertices</a:t>
            </a:r>
            <a:r>
              <a:rPr kumimoji="0" sz="1600" b="0" i="1" u="none" strike="noStrike" kern="0" cap="none" spc="-19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as</a:t>
            </a:r>
            <a:r>
              <a:rPr kumimoji="0" sz="1600" b="0" i="1" u="none" strike="noStrike" kern="0" cap="none" spc="-19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they</a:t>
            </a:r>
            <a:r>
              <a:rPr kumimoji="0" sz="1600" b="0" i="1" u="none" strike="noStrike" kern="0" cap="none" spc="-19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are</a:t>
            </a:r>
            <a:r>
              <a:rPr kumimoji="0" sz="1600" b="0" i="1" u="none" strike="noStrike" kern="0" cap="none" spc="-19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visited</a:t>
            </a:r>
          </a:p>
          <a:p>
            <a:pPr marL="0" marR="1067435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Mark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originVertex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as visited </a:t>
            </a:r>
          </a:p>
          <a:p>
            <a:pPr marL="0" marR="1067435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traversalOrder.enqueue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originVertex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 </a:t>
            </a:r>
          </a:p>
          <a:p>
            <a:pPr marL="0" marR="1067435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vertexStack.push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originVertex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while 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(!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vertexStack.isEmpty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())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{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topVertex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=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vertexStack.peek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()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if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(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topVertex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has an unvisited neighbor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)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{</a:t>
            </a:r>
          </a:p>
          <a:p>
            <a:pPr marL="0" marR="1089025" lvl="4" indent="91440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nextNeighbor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=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next unvisited neighbor of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topVertex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0" marR="1089025" lvl="4" indent="91440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Mark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nextNeighbor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as visited </a:t>
            </a:r>
          </a:p>
          <a:p>
            <a:pPr marL="0" marR="1089025" lvl="4" indent="91440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traversalOrder.enqueue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nextNeighbor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4" indent="91440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vertexStack.push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nextNeighbor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else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//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All neighbors are visited</a:t>
            </a:r>
          </a:p>
          <a:p>
            <a:pPr marL="0" marR="0" lvl="4" indent="91440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vertexStack.pop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()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}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return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traversalOrder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9055443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7512">
              <a:defRPr sz="3212"/>
            </a:lvl1pPr>
          </a:lstStyle>
          <a:p>
            <a:r>
              <a:rPr sz="4000" dirty="0"/>
              <a:t>Shortest Path </a:t>
            </a:r>
            <a:r>
              <a:rPr lang="en-US" sz="3200" dirty="0"/>
              <a:t>(</a:t>
            </a:r>
            <a:r>
              <a:rPr sz="3200" dirty="0"/>
              <a:t>Unweighted Graph</a:t>
            </a:r>
            <a:r>
              <a:rPr lang="en-US" sz="3200" dirty="0"/>
              <a:t>,</a:t>
            </a:r>
            <a:r>
              <a:rPr sz="3200" dirty="0"/>
              <a:t> </a:t>
            </a:r>
            <a:r>
              <a:rPr sz="3200" b="0" dirty="0"/>
              <a:t>Part 1)</a:t>
            </a:r>
          </a:p>
        </p:txBody>
      </p:sp>
      <p:sp>
        <p:nvSpPr>
          <p:cNvPr id="155" name="Algorithm getShortestPath(originVertex, endVertex, path)…"/>
          <p:cNvSpPr txBox="1"/>
          <p:nvPr/>
        </p:nvSpPr>
        <p:spPr>
          <a:xfrm>
            <a:off x="457200" y="973042"/>
            <a:ext cx="8124491" cy="5157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53308" marR="0" lvl="0" indent="-653308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/>
            </a:pPr>
            <a:r>
              <a:rPr kumimoji="0" sz="16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rPr kumimoji="0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getShortestPath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originVertex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endVertex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path)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53308" marR="0" lvl="0" indent="-653308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done = 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false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53308" marR="1130935" lvl="0" indent="-653308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vertexQueue</a:t>
            </a:r>
            <a:r>
              <a:rPr kumimoji="0" sz="1600" b="0" i="0" u="none" strike="noStrike" kern="0" cap="none" spc="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=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a</a:t>
            </a:r>
            <a:r>
              <a:rPr kumimoji="0" sz="1600" b="0" i="1" u="none" strike="noStrike" kern="0" cap="none" spc="-16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new</a:t>
            </a:r>
            <a:r>
              <a:rPr kumimoji="0" sz="1600" b="0" i="1" u="none" strike="noStrike" kern="0" cap="none" spc="-16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queue</a:t>
            </a:r>
            <a:r>
              <a:rPr kumimoji="0" sz="1600" b="0" i="1" u="none" strike="noStrike" kern="0" cap="none" spc="-16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to</a:t>
            </a:r>
            <a:r>
              <a:rPr kumimoji="0" sz="1600" b="0" i="1" u="none" strike="noStrike" kern="0" cap="none" spc="-16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hold</a:t>
            </a:r>
            <a:r>
              <a:rPr kumimoji="0" sz="1600" b="0" i="1" u="none" strike="noStrike" kern="0" cap="none" spc="-16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vertices</a:t>
            </a:r>
            <a:r>
              <a:rPr kumimoji="0" sz="1600" b="0" i="1" u="none" strike="noStrike" kern="0" cap="none" spc="-16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as</a:t>
            </a:r>
            <a:r>
              <a:rPr kumimoji="0" sz="1600" b="0" i="1" u="none" strike="noStrike" kern="0" cap="none" spc="-16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they</a:t>
            </a:r>
            <a:r>
              <a:rPr kumimoji="0" sz="1600" b="0" i="1" u="none" strike="noStrike" kern="0" cap="none" spc="-16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are</a:t>
            </a:r>
            <a:r>
              <a:rPr kumimoji="0" sz="1600" b="0" i="1" u="none" strike="noStrike" kern="0" cap="none" spc="-16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visited </a:t>
            </a:r>
          </a:p>
          <a:p>
            <a:pPr marL="653308" marR="1130935" lvl="0" indent="-653308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Mark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originVertex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as visited </a:t>
            </a:r>
          </a:p>
          <a:p>
            <a:pPr marL="653308" marR="1130935" lvl="0" indent="-653308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vertexQueue.enqueue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(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originVertex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)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  <a:p>
            <a:pPr marL="653308" marR="0" lvl="0" indent="-653308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while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(!done &amp;&amp; !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vertexQueue.isEmpty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())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53308" marR="0" lvl="0" indent="-653308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{</a:t>
            </a:r>
          </a:p>
          <a:p>
            <a:pPr marL="653308" marR="0" lvl="2" indent="-196108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frontVertex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=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vertexQueue.dequeue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()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53308" marR="0" lvl="2" indent="-196108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while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(!done &amp;&amp;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frontVertex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has a neighbor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53308" marR="0" lvl="2" indent="-196108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{</a:t>
            </a:r>
          </a:p>
          <a:p>
            <a:pPr marL="653308" marR="0" lvl="4" indent="261091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nextNeighbor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=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next neighbor of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frontVertex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  <a:p>
            <a:pPr marL="653308" marR="0" lvl="4" indent="261091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if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nextNeighbor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is not visited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53308" marR="0" lvl="4" indent="261091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{</a:t>
            </a:r>
          </a:p>
          <a:p>
            <a:pPr marL="653308" marR="0" lvl="6" indent="718291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Mark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nextNeighbor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as visited</a:t>
            </a:r>
          </a:p>
          <a:p>
            <a:pPr marL="653308" marR="0" lvl="6" indent="718291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Set the length of the path to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nextNeighbor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to 1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+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length of path to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frontVertex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653308" marR="0" lvl="6" indent="718291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Set the predecessor of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nextNeighbor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to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frontVertex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  <a:p>
            <a:pPr marL="653308" marR="202564" lvl="6" indent="718291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vertexQueue.enqueue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nextNeighbor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53308" marR="0" lvl="4" indent="261091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}</a:t>
            </a:r>
          </a:p>
          <a:p>
            <a:pPr marL="653308" marR="2171064" lvl="4" indent="261091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if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nextNeighbor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equals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endVertex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 </a:t>
            </a:r>
          </a:p>
          <a:p>
            <a:pPr marL="653308" marR="2171064" lvl="6" indent="718291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done = 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true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53308" marR="0" lvl="2" indent="-196108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}</a:t>
            </a:r>
          </a:p>
          <a:p>
            <a:pPr marL="653308" marR="0" lvl="0" indent="-653308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4716122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7512">
              <a:defRPr sz="3212"/>
            </a:lvl1pPr>
          </a:lstStyle>
          <a:p>
            <a:r>
              <a:rPr dirty="0"/>
              <a:t>Shortest Path in an Unweighted Graph </a:t>
            </a:r>
            <a:r>
              <a:rPr sz="2800" b="0" dirty="0"/>
              <a:t>(Part 2)</a:t>
            </a:r>
          </a:p>
        </p:txBody>
      </p:sp>
      <p:sp>
        <p:nvSpPr>
          <p:cNvPr id="158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249435" y="3712682"/>
            <a:ext cx="4932165" cy="51269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576072">
              <a:defRPr sz="2268"/>
            </a:lvl1pPr>
          </a:lstStyle>
          <a:p>
            <a:r>
              <a:t>Algorithm to find shortest path</a:t>
            </a:r>
          </a:p>
        </p:txBody>
      </p:sp>
      <p:sp>
        <p:nvSpPr>
          <p:cNvPr id="159" name="// Traversal ends; construct shortest path…"/>
          <p:cNvSpPr txBox="1"/>
          <p:nvPr/>
        </p:nvSpPr>
        <p:spPr>
          <a:xfrm>
            <a:off x="443972" y="1086061"/>
            <a:ext cx="8124491" cy="2496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53308" marR="2296795" lvl="0" indent="-653308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i="1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//</a:t>
            </a:r>
            <a:r>
              <a:rPr kumimoji="0" sz="1600" b="0" i="0" u="none" strike="noStrike" kern="0" cap="none" spc="-233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sz="1600" b="0" i="1" u="none" strike="noStrike" kern="0" cap="none" spc="-2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Traversal</a:t>
            </a:r>
            <a:r>
              <a:rPr kumimoji="0" sz="1600" b="0" i="1" u="none" strike="noStrike" kern="0" cap="none" spc="-26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ends;</a:t>
            </a:r>
            <a:r>
              <a:rPr kumimoji="0" sz="1600" b="0" i="1" u="none" strike="noStrike" kern="0" cap="none" spc="-26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construct</a:t>
            </a:r>
            <a:r>
              <a:rPr kumimoji="0" sz="1600" b="0" i="1" u="none" strike="noStrike" kern="0" cap="none" spc="-26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shortest</a:t>
            </a:r>
            <a:r>
              <a:rPr kumimoji="0" sz="1600" b="0" i="1" u="none" strike="noStrike" kern="0" cap="none" spc="-26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path </a:t>
            </a:r>
          </a:p>
          <a:p>
            <a:pPr marL="653308" marR="2296795" lvl="0" indent="-653308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pathLength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=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length of path to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endVertex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</a:p>
          <a:p>
            <a:pPr marL="653308" marR="2296795" lvl="0" indent="-653308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path.push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(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endVertex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)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  <a:p>
            <a:pPr marL="653308" marR="0" lvl="0" indent="-653308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vertex =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endVertex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53308" marR="0" lvl="0" indent="-653308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while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(vertex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has a predecessor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)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  <a:p>
            <a:pPr marL="653308" marR="0" lvl="0" indent="-653308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{</a:t>
            </a:r>
          </a:p>
          <a:p>
            <a:pPr marL="653308" marR="2625725" lvl="2" indent="-196108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vertex = </a:t>
            </a:r>
            <a:r>
              <a:rPr kumimoji="0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predecessor of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vertex </a:t>
            </a:r>
          </a:p>
          <a:p>
            <a:pPr marL="653308" marR="2625725" lvl="2" indent="-196108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path.push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(vertex)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53308" marR="0" lvl="0" indent="-653308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}</a:t>
            </a:r>
          </a:p>
          <a:p>
            <a:pPr marL="653308" marR="0" lvl="0" indent="-653308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return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pathLength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60" name="A figure illustrates the data in a vertex. The vertex contains 3 data fields. Left, vertex label. Central, Path length. Right, Predecessor.&#10;&#10;Picture 2" descr="A figure illustrates the data in a vertex. The vertex contains 3 data fields. Left, vertex label. Central, Path length. Right, Predecessor.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9754" y="4626574"/>
            <a:ext cx="3940891" cy="1140044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FIGURE 29-16 The data in a vertex"/>
          <p:cNvSpPr txBox="1"/>
          <p:nvPr/>
        </p:nvSpPr>
        <p:spPr>
          <a:xfrm>
            <a:off x="1843782" y="5751920"/>
            <a:ext cx="4592835" cy="512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b">
            <a:normAutofit lnSpcReduction="10000"/>
          </a:bodyPr>
          <a:lstStyle>
            <a:lvl1pPr defTabSz="466344">
              <a:defRPr sz="2243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marR="0" lvl="0" indent="0" algn="l" defTabSz="4663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43" b="1" i="0" u="none" strike="noStrike" kern="0" cap="none" spc="0" normalizeH="0" baseline="0" noProof="0" dirty="0">
                <a:ln>
                  <a:noFill/>
                </a:ln>
                <a:solidFill>
                  <a:srgbClr val="007FA3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The data in a vertex</a:t>
            </a:r>
          </a:p>
        </p:txBody>
      </p:sp>
    </p:spTree>
    <p:extLst>
      <p:ext uri="{BB962C8B-B14F-4D97-AF65-F5344CB8AC3E}">
        <p14:creationId xmlns:p14="http://schemas.microsoft.com/office/powerpoint/2010/main" val="1955134318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3168"/>
            </a:lvl1pPr>
          </a:lstStyle>
          <a:p>
            <a:r>
              <a:rPr sz="3600" dirty="0"/>
              <a:t>Shortest Path in a Weighted Graph </a:t>
            </a:r>
            <a:r>
              <a:rPr sz="2800" b="0" dirty="0"/>
              <a:t>(Part 1)</a:t>
            </a:r>
          </a:p>
        </p:txBody>
      </p:sp>
      <p:sp>
        <p:nvSpPr>
          <p:cNvPr id="186" name="Algorithm getCheapestPath(originVertex, endVertex, path)…"/>
          <p:cNvSpPr txBox="1"/>
          <p:nvPr/>
        </p:nvSpPr>
        <p:spPr>
          <a:xfrm>
            <a:off x="249435" y="991816"/>
            <a:ext cx="8121772" cy="4874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/>
            </a:pPr>
            <a:r>
              <a:rPr kumimoji="0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/>
                <a:ea typeface="Times"/>
                <a:cs typeface="Times"/>
                <a:sym typeface="Times"/>
              </a:rPr>
              <a:t>Algorithm </a:t>
            </a:r>
            <a:r>
              <a:rPr kumimoji="0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getCheapestPath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originVertex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endVertex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path)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done =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false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priorityQueue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= 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a new priority queue</a:t>
            </a:r>
          </a:p>
          <a:p>
            <a:pPr marL="0" marR="1067435" lvl="0" indent="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priorityQueue.add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new 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EntryPQ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originVertex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0,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null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)) </a:t>
            </a:r>
          </a:p>
          <a:p>
            <a:pPr marL="0" marR="1067435" lvl="0" indent="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while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(!done &amp;&amp; !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priorityQueue.isEmpty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())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{</a:t>
            </a:r>
          </a:p>
          <a:p>
            <a:pPr marL="0" marR="1591944" lvl="2" indent="4572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frontEntry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= 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priorityQueue.remove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() </a:t>
            </a:r>
          </a:p>
          <a:p>
            <a:pPr marL="0" marR="1591944" lvl="2" indent="4572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frontVertex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= 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vertex in 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frontEntry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if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(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frontVertex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is not visited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)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{</a:t>
            </a:r>
          </a:p>
          <a:p>
            <a:pPr marL="0" marR="0" lvl="4" indent="9144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Mark 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frontVertex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as visited</a:t>
            </a:r>
          </a:p>
          <a:p>
            <a:pPr marL="0" marR="0" lvl="4" indent="9144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Set the cost of the path to 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frontVertex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to the cost recorded in 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frontEntry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  <a:p>
            <a:pPr marL="0" marR="0" lvl="4" indent="9144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Set the predecessor of 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frontVertex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to the predecessor recorded in 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frontEntry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  <a:p>
            <a:pPr marL="0" marR="0" lvl="4" indent="9144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if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frontVertex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equals 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endVertex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</a:p>
          <a:p>
            <a:pPr marL="0" marR="3792854" lvl="6" indent="13716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done =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true </a:t>
            </a:r>
          </a:p>
          <a:p>
            <a:pPr marL="0" marR="3792854" lvl="4" indent="9144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else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4" indent="9144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{</a:t>
            </a:r>
          </a:p>
        </p:txBody>
      </p:sp>
    </p:spTree>
    <p:extLst>
      <p:ext uri="{BB962C8B-B14F-4D97-AF65-F5344CB8AC3E}">
        <p14:creationId xmlns:p14="http://schemas.microsoft.com/office/powerpoint/2010/main" val="10780018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"/>
          <p:cNvSpPr txBox="1">
            <a:spLocks noGrp="1"/>
          </p:cNvSpPr>
          <p:nvPr>
            <p:ph type="title"/>
          </p:nvPr>
        </p:nvSpPr>
        <p:spPr>
          <a:xfrm>
            <a:off x="249435" y="202130"/>
            <a:ext cx="8513565" cy="80781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dirty="0"/>
              <a:t>Maze | Example </a:t>
            </a:r>
          </a:p>
        </p:txBody>
      </p:sp>
      <p:pic>
        <p:nvPicPr>
          <p:cNvPr id="78" name="A figure compares a maze to a graph.&#10;&#10;Picture 2" descr="A figure compares a maze to a graph.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9435" y="1562732"/>
            <a:ext cx="4064001" cy="3691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A figure compares a maze to a graph.&#10;&#10;Picture 2" descr="A figure compares a maze to a graph.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02199" y="1562732"/>
            <a:ext cx="4064001" cy="335303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8CADC4-4C20-473B-A31D-46C181534379}"/>
              </a:ext>
            </a:extLst>
          </p:cNvPr>
          <p:cNvSpPr/>
          <p:nvPr/>
        </p:nvSpPr>
        <p:spPr>
          <a:xfrm>
            <a:off x="249435" y="5682079"/>
            <a:ext cx="52742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FA3"/>
                </a:solidFill>
                <a:latin typeface="Times New Roman"/>
                <a:cs typeface="Times New Roman"/>
                <a:sym typeface="Times New Roman"/>
              </a:rPr>
              <a:t>How do we write a program to traverse a maze?</a:t>
            </a:r>
          </a:p>
        </p:txBody>
      </p:sp>
    </p:spTree>
    <p:extLst>
      <p:ext uri="{BB962C8B-B14F-4D97-AF65-F5344CB8AC3E}">
        <p14:creationId xmlns:p14="http://schemas.microsoft.com/office/powerpoint/2010/main" val="1847990089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3168"/>
            </a:lvl1pPr>
          </a:lstStyle>
          <a:p>
            <a:r>
              <a:rPr dirty="0"/>
              <a:t>The Shortest Path in a Weighted Graph </a:t>
            </a:r>
            <a:r>
              <a:rPr sz="2800" b="0" dirty="0"/>
              <a:t>(Part 2</a:t>
            </a:r>
            <a:r>
              <a:rPr dirty="0"/>
              <a:t>)</a:t>
            </a:r>
          </a:p>
        </p:txBody>
      </p:sp>
      <p:sp>
        <p:nvSpPr>
          <p:cNvPr id="190" name="while (frontVertex has a neighbor)…"/>
          <p:cNvSpPr txBox="1"/>
          <p:nvPr/>
        </p:nvSpPr>
        <p:spPr>
          <a:xfrm>
            <a:off x="71531" y="1055597"/>
            <a:ext cx="9000938" cy="4003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6" indent="13716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while </a:t>
            </a: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(frontVertex </a:t>
            </a:r>
            <a:r>
              <a:rPr kumimoji="0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has a neighbor</a:t>
            </a: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  <a:p>
            <a:pPr marL="0" marR="0" lvl="6" indent="13716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{</a:t>
            </a:r>
          </a:p>
          <a:p>
            <a:pPr marL="0" marR="1303655" lvl="8" indent="18288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nextNeighbor = </a:t>
            </a:r>
            <a:r>
              <a:rPr kumimoji="0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next neighbor of </a:t>
            </a: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frontVertex </a:t>
            </a:r>
          </a:p>
          <a:p>
            <a:pPr marL="0" marR="1303655" lvl="8" indent="18288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weightOfEdgeToNeighbor = </a:t>
            </a:r>
            <a:r>
              <a:rPr kumimoji="0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weight of edge to </a:t>
            </a: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nextNeighbor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8" indent="18288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if </a:t>
            </a: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(nextNeighbor </a:t>
            </a:r>
            <a:r>
              <a:rPr kumimoji="0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is not visited</a:t>
            </a: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8" indent="18288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{</a:t>
            </a:r>
          </a:p>
          <a:p>
            <a:pPr marL="448308" marR="0" lvl="8" indent="18288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nextCost = weightOfEdgeToNeighbor + </a:t>
            </a:r>
            <a:r>
              <a:rPr kumimoji="0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cost of path to </a:t>
            </a: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frontVertex </a:t>
            </a:r>
          </a:p>
          <a:p>
            <a:pPr marL="448308" marR="0" lvl="8" indent="18288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priorityQueue.add(</a:t>
            </a: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new </a:t>
            </a: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EntryPQ(nextNeighbor, nextCost,</a:t>
            </a: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448308" marR="0" lvl="8" indent="18288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												</a:t>
            </a: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frontVertex))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8" indent="18288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}</a:t>
            </a:r>
          </a:p>
          <a:p>
            <a:pPr marL="0" marR="0" lvl="6" indent="13716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}</a:t>
            </a:r>
          </a:p>
          <a:p>
            <a:pPr marL="0" marR="0" lvl="4" indent="9144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}</a:t>
            </a:r>
          </a:p>
          <a:p>
            <a:pPr marL="0" marR="0" lvl="2" indent="4572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}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73733848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3168"/>
            </a:lvl1pPr>
          </a:lstStyle>
          <a:p>
            <a:r>
              <a:rPr dirty="0"/>
              <a:t>The Shortest Path in a Weighted Graph </a:t>
            </a:r>
            <a:r>
              <a:rPr sz="2800" b="0" dirty="0"/>
              <a:t>(Part 3)</a:t>
            </a:r>
          </a:p>
        </p:txBody>
      </p:sp>
      <p:sp>
        <p:nvSpPr>
          <p:cNvPr id="194" name="// Traversal ends; construct cheapest path…"/>
          <p:cNvSpPr txBox="1"/>
          <p:nvPr/>
        </p:nvSpPr>
        <p:spPr>
          <a:xfrm>
            <a:off x="584866" y="1277900"/>
            <a:ext cx="3921351" cy="3155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0" marR="3066414" lvl="0" indent="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i="1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//</a:t>
            </a:r>
            <a:r>
              <a:rPr kumimoji="0" sz="1800" b="0" i="0" u="none" strike="noStrike" kern="0" cap="none" spc="-67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sz="1800" b="0" i="1" u="none" strike="noStrike" kern="0" cap="none" spc="-22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Traversal</a:t>
            </a:r>
            <a:r>
              <a:rPr kumimoji="0" sz="1800" b="0" i="1" u="none" strike="noStrike" kern="0" cap="none" spc="-217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ends;</a:t>
            </a:r>
            <a:r>
              <a:rPr kumimoji="0" sz="1800" b="0" i="1" u="none" strike="noStrike" kern="0" cap="none" spc="-217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construct</a:t>
            </a:r>
            <a:r>
              <a:rPr kumimoji="0" sz="1800" b="0" i="1" u="none" strike="noStrike" kern="0" cap="none" spc="-217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cheapest</a:t>
            </a:r>
            <a:r>
              <a:rPr kumimoji="0" sz="1800" b="0" i="1" u="none" strike="noStrike" kern="0" cap="none" spc="-217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path </a:t>
            </a:r>
          </a:p>
          <a:p>
            <a:pPr marL="0" marR="3066414" lvl="0" indent="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pathCost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= 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cost of path to 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endVertex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</a:p>
          <a:p>
            <a:pPr marL="0" marR="3066414" lvl="0" indent="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path.push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(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endVertex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)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vertex = 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endVertex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while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(vertex 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has a predecessor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)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{</a:t>
            </a:r>
          </a:p>
          <a:p>
            <a:pPr marL="0" marR="3324225" lvl="2" indent="4572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vertex = 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predecessor of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vertex </a:t>
            </a:r>
          </a:p>
          <a:p>
            <a:pPr marL="0" marR="3324225" lvl="2" indent="45720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path.push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(vertex)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}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return 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pathCost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238002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 noGrp="1"/>
          </p:cNvSpPr>
          <p:nvPr>
            <p:ph type="title"/>
          </p:nvPr>
        </p:nvSpPr>
        <p:spPr>
          <a:xfrm>
            <a:off x="258233" y="75614"/>
            <a:ext cx="8513234" cy="81604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What’s a </a:t>
            </a:r>
            <a:r>
              <a:rPr dirty="0"/>
              <a:t>Graph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5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400048" y="1005777"/>
            <a:ext cx="5896580" cy="424208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57555" indent="-214884" defTabSz="859536">
              <a:spcBef>
                <a:spcPts val="1400"/>
              </a:spcBef>
              <a:defRPr sz="2256"/>
            </a:pPr>
            <a:r>
              <a:rPr lang="en-US" dirty="0"/>
              <a:t>C</a:t>
            </a:r>
            <a:r>
              <a:rPr dirty="0"/>
              <a:t>ollection of distinct vertices</a:t>
            </a:r>
            <a:r>
              <a:rPr lang="en-US" dirty="0"/>
              <a:t> (nodes)</a:t>
            </a:r>
            <a:r>
              <a:rPr dirty="0"/>
              <a:t> </a:t>
            </a:r>
            <a:r>
              <a:rPr lang="en-US" dirty="0"/>
              <a:t>&amp; </a:t>
            </a:r>
            <a:r>
              <a:rPr dirty="0">
                <a:solidFill>
                  <a:srgbClr val="002060"/>
                </a:solidFill>
              </a:rPr>
              <a:t>distinct edges</a:t>
            </a:r>
            <a:endParaRPr lang="en-US" dirty="0">
              <a:solidFill>
                <a:srgbClr val="002060"/>
              </a:solidFill>
            </a:endParaRPr>
          </a:p>
          <a:p>
            <a:pPr marL="257555" indent="-214884" defTabSz="859536">
              <a:spcBef>
                <a:spcPts val="1400"/>
              </a:spcBef>
              <a:defRPr sz="2256"/>
            </a:pPr>
            <a:r>
              <a:rPr lang="en-US" sz="2256" dirty="0"/>
              <a:t>A (road) map is a graph</a:t>
            </a:r>
            <a:endParaRPr sz="2256" dirty="0"/>
          </a:p>
          <a:p>
            <a:pPr marL="740155" lvl="1" indent="-214884" defTabSz="859536">
              <a:spcBef>
                <a:spcPts val="1400"/>
              </a:spcBef>
              <a:defRPr sz="2256"/>
            </a:pPr>
            <a:r>
              <a:rPr lang="en-US" sz="2000" dirty="0"/>
              <a:t>C</a:t>
            </a:r>
            <a:r>
              <a:rPr sz="2000" dirty="0"/>
              <a:t>ircles are vertices</a:t>
            </a:r>
            <a:r>
              <a:rPr lang="en-US" sz="2000" dirty="0"/>
              <a:t> (nodes)</a:t>
            </a:r>
            <a:endParaRPr sz="2000" dirty="0"/>
          </a:p>
          <a:p>
            <a:pPr marL="740155" lvl="1" indent="-214884" defTabSz="859536">
              <a:spcBef>
                <a:spcPts val="1400"/>
              </a:spcBef>
              <a:defRPr sz="2256"/>
            </a:pPr>
            <a:r>
              <a:rPr lang="en-US" sz="2000" dirty="0">
                <a:solidFill>
                  <a:srgbClr val="7030A0"/>
                </a:solidFill>
              </a:rPr>
              <a:t>L</a:t>
            </a:r>
            <a:r>
              <a:rPr sz="2000" dirty="0">
                <a:solidFill>
                  <a:srgbClr val="7030A0"/>
                </a:solidFill>
              </a:rPr>
              <a:t>ines are edges</a:t>
            </a:r>
          </a:p>
          <a:p>
            <a:pPr marL="286511" indent="-191007" defTabSz="859536">
              <a:spcBef>
                <a:spcPts val="1400"/>
              </a:spcBef>
              <a:defRPr sz="2256"/>
            </a:pPr>
            <a:r>
              <a:rPr sz="2256" dirty="0">
                <a:solidFill>
                  <a:srgbClr val="7030A0"/>
                </a:solidFill>
              </a:rPr>
              <a:t>A subgraph is a portion of a graph that is itself a graph</a:t>
            </a:r>
            <a:endParaRPr lang="en-US" sz="2256" dirty="0">
              <a:solidFill>
                <a:srgbClr val="7030A0"/>
              </a:solidFill>
            </a:endParaRPr>
          </a:p>
        </p:txBody>
      </p:sp>
      <p:pic>
        <p:nvPicPr>
          <p:cNvPr id="51" name="Diagram Portion of a road map.&#10;&#10;Picture 1" descr="Diagram Portion of a road map.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99707" y="399634"/>
            <a:ext cx="2371760" cy="2051459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FIGURE 29-1 A portion of a road map"/>
          <p:cNvSpPr txBox="1"/>
          <p:nvPr/>
        </p:nvSpPr>
        <p:spPr>
          <a:xfrm>
            <a:off x="6527029" y="2665817"/>
            <a:ext cx="2454926" cy="652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>
            <a:lvl1pPr defTabSz="374904">
              <a:defRPr sz="1803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b="0" dirty="0"/>
              <a:t>A portion of a road map</a:t>
            </a:r>
          </a:p>
        </p:txBody>
      </p:sp>
      <p:sp>
        <p:nvSpPr>
          <p:cNvPr id="6" name="FIGURE 29-1 A portion of a road map"/>
          <p:cNvSpPr txBox="1"/>
          <p:nvPr/>
        </p:nvSpPr>
        <p:spPr>
          <a:xfrm>
            <a:off x="400049" y="5472408"/>
            <a:ext cx="7508830" cy="652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>
            <a:lvl1pPr defTabSz="374904">
              <a:defRPr sz="1803" b="1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438404" indent="-342900" defTabSz="859536">
              <a:spcBef>
                <a:spcPts val="1400"/>
              </a:spcBef>
              <a:buFont typeface="Arial" panose="020B0604020202020204" pitchFamily="34" charset="0"/>
              <a:buChar char="•"/>
              <a:defRPr sz="2256"/>
            </a:pPr>
            <a:r>
              <a:rPr lang="en-US" sz="2000" b="0" dirty="0">
                <a:solidFill>
                  <a:srgbClr val="0070C0"/>
                </a:solidFill>
              </a:rPr>
              <a:t>https://www.baeldung.com/java-graphs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 noGrp="1"/>
          </p:cNvSpPr>
          <p:nvPr>
            <p:ph type="title"/>
          </p:nvPr>
        </p:nvSpPr>
        <p:spPr>
          <a:xfrm>
            <a:off x="258233" y="75614"/>
            <a:ext cx="8513234" cy="81604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Interesting Problems </a:t>
            </a:r>
            <a:r>
              <a:rPr lang="en-US" sz="3600" dirty="0"/>
              <a:t>(1 of 2)</a:t>
            </a:r>
            <a:endParaRPr sz="2000" b="0" dirty="0"/>
          </a:p>
        </p:txBody>
      </p:sp>
      <p:sp>
        <p:nvSpPr>
          <p:cNvPr id="5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400048" y="1023582"/>
            <a:ext cx="7233204" cy="532262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</a:pPr>
            <a:r>
              <a:rPr lang="en-US" sz="2800" dirty="0"/>
              <a:t>“</a:t>
            </a:r>
            <a:r>
              <a:rPr lang="en-US" sz="2600" dirty="0"/>
              <a:t>Can any town be reached from any other town?” </a:t>
            </a:r>
            <a:endParaRPr lang="en-US" sz="2800" dirty="0"/>
          </a:p>
          <a:p>
            <a:pPr lvl="1">
              <a:lnSpc>
                <a:spcPct val="80000"/>
              </a:lnSpc>
            </a:pPr>
            <a:r>
              <a:rPr lang="en-US" sz="2200" dirty="0">
                <a:solidFill>
                  <a:srgbClr val="7030A0"/>
                </a:solidFill>
              </a:rPr>
              <a:t>Connected undirected graph problem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dirty="0"/>
              <a:t>“</a:t>
            </a:r>
            <a:r>
              <a:rPr lang="en-US" sz="2600" dirty="0"/>
              <a:t>Can we still reach every town if some of the roads are changed to one-way streets?” </a:t>
            </a:r>
          </a:p>
          <a:p>
            <a:pPr lvl="1">
              <a:lnSpc>
                <a:spcPct val="80000"/>
              </a:lnSpc>
            </a:pPr>
            <a:r>
              <a:rPr lang="en-US" sz="2200" dirty="0">
                <a:solidFill>
                  <a:srgbClr val="7030A0"/>
                </a:solidFill>
              </a:rPr>
              <a:t>Strongly connected digraph problem</a:t>
            </a:r>
          </a:p>
          <a:p>
            <a:pPr lvl="1">
              <a:lnSpc>
                <a:spcPct val="80000"/>
              </a:lnSpc>
            </a:pPr>
            <a:endParaRPr lang="en-US" sz="2000" dirty="0">
              <a:solidFill>
                <a:srgbClr val="0033CC"/>
              </a:solidFill>
            </a:endParaRPr>
          </a:p>
          <a:p>
            <a:pPr>
              <a:lnSpc>
                <a:spcPct val="80000"/>
              </a:lnSpc>
            </a:pPr>
            <a:r>
              <a:rPr lang="en-US" dirty="0"/>
              <a:t>“</a:t>
            </a:r>
            <a:r>
              <a:rPr lang="en-US" sz="2600" dirty="0"/>
              <a:t>Which roads can be closed for repair such that travelers will still be able to reach every town?” </a:t>
            </a:r>
          </a:p>
          <a:p>
            <a:pPr lvl="1">
              <a:lnSpc>
                <a:spcPct val="80000"/>
              </a:lnSpc>
            </a:pPr>
            <a:r>
              <a:rPr lang="en-US" sz="2200" dirty="0">
                <a:solidFill>
                  <a:srgbClr val="7030A0"/>
                </a:solidFill>
              </a:rPr>
              <a:t>Spanning tree problem </a:t>
            </a:r>
          </a:p>
          <a:p>
            <a:pPr lvl="1">
              <a:lnSpc>
                <a:spcPct val="80000"/>
              </a:lnSpc>
            </a:pPr>
            <a:endParaRPr lang="en-US" sz="2000" dirty="0">
              <a:solidFill>
                <a:srgbClr val="0033CC"/>
              </a:solidFill>
            </a:endParaRPr>
          </a:p>
          <a:p>
            <a:pPr>
              <a:lnSpc>
                <a:spcPct val="80000"/>
              </a:lnSpc>
            </a:pPr>
            <a:r>
              <a:rPr lang="en-US" dirty="0"/>
              <a:t>“</a:t>
            </a:r>
            <a:r>
              <a:rPr lang="en-US" sz="2600" dirty="0"/>
              <a:t>Which roads can be closed for repair such that every town can be reached and the total distance traveled is minimized?” </a:t>
            </a:r>
          </a:p>
          <a:p>
            <a:pPr lvl="1">
              <a:lnSpc>
                <a:spcPct val="80000"/>
              </a:lnSpc>
            </a:pPr>
            <a:r>
              <a:rPr lang="en-US" sz="2200" dirty="0">
                <a:solidFill>
                  <a:srgbClr val="7030A0"/>
                </a:solidFill>
              </a:rPr>
              <a:t>Minimum spanning tree problem </a:t>
            </a:r>
          </a:p>
          <a:p>
            <a:pPr marL="740155" lvl="1" indent="-214884" defTabSz="859536">
              <a:spcBef>
                <a:spcPts val="1400"/>
              </a:spcBef>
              <a:defRPr sz="2256"/>
            </a:pPr>
            <a:endParaRPr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76224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508 Lecture">
  <a:themeElements>
    <a:clrScheme name="508 Lectur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0000FF"/>
      </a:hlink>
      <a:folHlink>
        <a:srgbClr val="FF00FF"/>
      </a:folHlink>
    </a:clrScheme>
    <a:fontScheme name="508 Lectur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508 Lectur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0.xml><?xml version="1.0" encoding="utf-8"?>
<a:theme xmlns:a="http://schemas.openxmlformats.org/drawingml/2006/main" name="3_508 Lecture">
  <a:themeElements>
    <a:clrScheme name="508 Lectur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0000FF"/>
      </a:hlink>
      <a:folHlink>
        <a:srgbClr val="FF00FF"/>
      </a:folHlink>
    </a:clrScheme>
    <a:fontScheme name="508 Lectur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508 Lectur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1.xml><?xml version="1.0" encoding="utf-8"?>
<a:theme xmlns:a="http://schemas.openxmlformats.org/drawingml/2006/main" name="2_508 Lecture">
  <a:themeElements>
    <a:clrScheme name="508 Lectur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0000FF"/>
      </a:hlink>
      <a:folHlink>
        <a:srgbClr val="FF00FF"/>
      </a:folHlink>
    </a:clrScheme>
    <a:fontScheme name="508 Lectur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508 Lectur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2.xml><?xml version="1.0" encoding="utf-8"?>
<a:theme xmlns:a="http://schemas.openxmlformats.org/drawingml/2006/main" name="8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508 Lecture">
  <a:themeElements>
    <a:clrScheme name="508 Lectur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0000FF"/>
      </a:hlink>
      <a:folHlink>
        <a:srgbClr val="FF00FF"/>
      </a:folHlink>
    </a:clrScheme>
    <a:fontScheme name="508 Lectur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508 Lectur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9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</TotalTime>
  <Words>4779</Words>
  <Application>Microsoft Office PowerPoint</Application>
  <PresentationFormat>On-screen Show (4:3)</PresentationFormat>
  <Paragraphs>847</Paragraphs>
  <Slides>71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71</vt:i4>
      </vt:variant>
    </vt:vector>
  </HeadingPairs>
  <TitlesOfParts>
    <vt:vector size="90" baseType="lpstr">
      <vt:lpstr>ＭＳ Ｐゴシック</vt:lpstr>
      <vt:lpstr>Arial</vt:lpstr>
      <vt:lpstr>Helvetica</vt:lpstr>
      <vt:lpstr>Menlo</vt:lpstr>
      <vt:lpstr>Times</vt:lpstr>
      <vt:lpstr>Times New Roman</vt:lpstr>
      <vt:lpstr>Verdana</vt:lpstr>
      <vt:lpstr>508 Lecture</vt:lpstr>
      <vt:lpstr>2_Default Design</vt:lpstr>
      <vt:lpstr>1_Default Design</vt:lpstr>
      <vt:lpstr>3_Default Design</vt:lpstr>
      <vt:lpstr>4_Default Design</vt:lpstr>
      <vt:lpstr>5_Default Design</vt:lpstr>
      <vt:lpstr>6_Default Design</vt:lpstr>
      <vt:lpstr>7_Default Design</vt:lpstr>
      <vt:lpstr>9_Default Design</vt:lpstr>
      <vt:lpstr>3_508 Lecture</vt:lpstr>
      <vt:lpstr>2_508 Lecture</vt:lpstr>
      <vt:lpstr>8_Default Design</vt:lpstr>
      <vt:lpstr>Monday, 4/4/22</vt:lpstr>
      <vt:lpstr>Module 20 - Graphs</vt:lpstr>
      <vt:lpstr>Video Notes</vt:lpstr>
      <vt:lpstr>Additional Videos</vt:lpstr>
      <vt:lpstr>Google Maps | Airline Routes</vt:lpstr>
      <vt:lpstr>Directed &amp; Weighted Graphs</vt:lpstr>
      <vt:lpstr>Maze | Example </vt:lpstr>
      <vt:lpstr>What’s a Graph?</vt:lpstr>
      <vt:lpstr>Interesting Problems (1 of 2)</vt:lpstr>
      <vt:lpstr>Interesting Problems (2 of 2)</vt:lpstr>
      <vt:lpstr>Graphs</vt:lpstr>
      <vt:lpstr>Graph Characteristics</vt:lpstr>
      <vt:lpstr>Additional Graph Characteristics</vt:lpstr>
      <vt:lpstr>Undirected Graphs</vt:lpstr>
      <vt:lpstr>Directed Graphs (DiGraphs)</vt:lpstr>
      <vt:lpstr>Weighted Graphs</vt:lpstr>
      <vt:lpstr>Graphs (Connected, Complete or Disconnected)</vt:lpstr>
      <vt:lpstr>Complete Graphs </vt:lpstr>
      <vt:lpstr>Adjacency | Directed Graphs</vt:lpstr>
      <vt:lpstr>Common Graph Traversal Orders</vt:lpstr>
      <vt:lpstr>Depth-First (Pre-order) Traversal</vt:lpstr>
      <vt:lpstr>Depth-First Traversal</vt:lpstr>
      <vt:lpstr>Depth-First Traversal Algorithm</vt:lpstr>
      <vt:lpstr>Breadth-First Traversal (1 of 3)</vt:lpstr>
      <vt:lpstr>Breadth-First Traversal (2 of 3)</vt:lpstr>
      <vt:lpstr>Breadth-First Traversal (3 of 3)</vt:lpstr>
      <vt:lpstr>Activity | Breadth-First Traversal</vt:lpstr>
      <vt:lpstr>Activity | Solution</vt:lpstr>
      <vt:lpstr>Breadth-First Traversal</vt:lpstr>
      <vt:lpstr>Activity | Depth-First Traversal</vt:lpstr>
      <vt:lpstr>Activity | Solution</vt:lpstr>
      <vt:lpstr>Course Prerequisites</vt:lpstr>
      <vt:lpstr>Topological Ordering</vt:lpstr>
      <vt:lpstr>Topological Ordering</vt:lpstr>
      <vt:lpstr>Topological Order</vt:lpstr>
      <vt:lpstr>Topological Order (Breadth-First)</vt:lpstr>
      <vt:lpstr>Topological Order (Solution)</vt:lpstr>
      <vt:lpstr>Topological Order (Dependencies)</vt:lpstr>
      <vt:lpstr>Topological Order</vt:lpstr>
      <vt:lpstr>Topological Order</vt:lpstr>
      <vt:lpstr>Breadth First Topological Order</vt:lpstr>
      <vt:lpstr>Topological Order | DiGraph</vt:lpstr>
      <vt:lpstr>Learning Activity</vt:lpstr>
      <vt:lpstr>Shortest Path (Unweighted Graph)</vt:lpstr>
      <vt:lpstr>Shortest Path (Unweighted Graph)</vt:lpstr>
      <vt:lpstr>Shortest Path (Weighted Graph)</vt:lpstr>
      <vt:lpstr>Shortest Path (Weighted Graph)</vt:lpstr>
      <vt:lpstr>Adjacency Matrix vs. Adjacency List</vt:lpstr>
      <vt:lpstr>Adjacency List | “Next”</vt:lpstr>
      <vt:lpstr>Adjacency List for G3</vt:lpstr>
      <vt:lpstr>Adjacency Matrix (2D-Array Representation)</vt:lpstr>
      <vt:lpstr>“Real World” Example</vt:lpstr>
      <vt:lpstr>Another Example</vt:lpstr>
      <vt:lpstr>Activity | Take Home </vt:lpstr>
      <vt:lpstr>Activity | Solution </vt:lpstr>
      <vt:lpstr>Preview: World Tour</vt:lpstr>
      <vt:lpstr>Connectivity</vt:lpstr>
      <vt:lpstr>Code &amp; Pseudocode</vt:lpstr>
      <vt:lpstr>Java Interfaces for the ADT Graph (Part 1)</vt:lpstr>
      <vt:lpstr>Java Interfaces for the ADT Graph (Part 2)</vt:lpstr>
      <vt:lpstr>Java Interfaces for the ADT Graph (Part 3)</vt:lpstr>
      <vt:lpstr>Java Interfaces for the ADT Graph (Part 1)</vt:lpstr>
      <vt:lpstr>Java Interfaces for the ADT Graph (Part 2)</vt:lpstr>
      <vt:lpstr>Java Interfaces for the ADT Graph</vt:lpstr>
      <vt:lpstr>Breadth-First Traversal</vt:lpstr>
      <vt:lpstr>Depth-First Traversal</vt:lpstr>
      <vt:lpstr>Shortest Path (Unweighted Graph, Part 1)</vt:lpstr>
      <vt:lpstr>Shortest Path in an Unweighted Graph (Part 2)</vt:lpstr>
      <vt:lpstr>Shortest Path in a Weighted Graph (Part 1)</vt:lpstr>
      <vt:lpstr>The Shortest Path in a Weighted Graph (Part 2)</vt:lpstr>
      <vt:lpstr>The Shortest Path in a Weighted Graph (Part 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and Abstractions with Java™</dc:title>
  <cp:lastModifiedBy>Gary Thai</cp:lastModifiedBy>
  <cp:revision>433</cp:revision>
  <dcterms:modified xsi:type="dcterms:W3CDTF">2022-04-04T15:27:54Z</dcterms:modified>
</cp:coreProperties>
</file>